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6" r:id="rId3"/>
    <p:sldMasterId id="2147483690" r:id="rId4"/>
    <p:sldMasterId id="2147483704" r:id="rId5"/>
    <p:sldMasterId id="2147483718" r:id="rId6"/>
    <p:sldMasterId id="2147483732" r:id="rId7"/>
    <p:sldMasterId id="2147483746" r:id="rId8"/>
  </p:sldMasterIdLst>
  <p:notesMasterIdLst>
    <p:notesMasterId r:id="rId125"/>
  </p:notesMasterIdLst>
  <p:sldIdLst>
    <p:sldId id="463" r:id="rId9"/>
    <p:sldId id="561" r:id="rId10"/>
    <p:sldId id="560" r:id="rId11"/>
    <p:sldId id="508" r:id="rId12"/>
    <p:sldId id="562" r:id="rId13"/>
    <p:sldId id="563" r:id="rId14"/>
    <p:sldId id="565" r:id="rId15"/>
    <p:sldId id="566" r:id="rId16"/>
    <p:sldId id="569" r:id="rId17"/>
    <p:sldId id="509" r:id="rId18"/>
    <p:sldId id="911" r:id="rId19"/>
    <p:sldId id="1013" r:id="rId20"/>
    <p:sldId id="1096" r:id="rId21"/>
    <p:sldId id="1014" r:id="rId22"/>
    <p:sldId id="1108" r:id="rId23"/>
    <p:sldId id="1110" r:id="rId24"/>
    <p:sldId id="1087" r:id="rId25"/>
    <p:sldId id="1109" r:id="rId26"/>
    <p:sldId id="923" r:id="rId27"/>
    <p:sldId id="922" r:id="rId28"/>
    <p:sldId id="924" r:id="rId29"/>
    <p:sldId id="1083" r:id="rId30"/>
    <p:sldId id="925" r:id="rId31"/>
    <p:sldId id="941" r:id="rId32"/>
    <p:sldId id="933" r:id="rId33"/>
    <p:sldId id="935" r:id="rId34"/>
    <p:sldId id="1106" r:id="rId35"/>
    <p:sldId id="1107" r:id="rId36"/>
    <p:sldId id="1103" r:id="rId37"/>
    <p:sldId id="1097" r:id="rId38"/>
    <p:sldId id="943" r:id="rId39"/>
    <p:sldId id="929" r:id="rId40"/>
    <p:sldId id="1105" r:id="rId41"/>
    <p:sldId id="928" r:id="rId42"/>
    <p:sldId id="1104" r:id="rId43"/>
    <p:sldId id="945" r:id="rId44"/>
    <p:sldId id="947" r:id="rId45"/>
    <p:sldId id="1111" r:id="rId46"/>
    <p:sldId id="1112" r:id="rId47"/>
    <p:sldId id="1113" r:id="rId48"/>
    <p:sldId id="1114" r:id="rId49"/>
    <p:sldId id="948" r:id="rId50"/>
    <p:sldId id="949" r:id="rId51"/>
    <p:sldId id="950" r:id="rId52"/>
    <p:sldId id="951" r:id="rId53"/>
    <p:sldId id="955" r:id="rId54"/>
    <p:sldId id="954" r:id="rId55"/>
    <p:sldId id="957" r:id="rId56"/>
    <p:sldId id="958" r:id="rId57"/>
    <p:sldId id="1070" r:id="rId58"/>
    <p:sldId id="1115" r:id="rId59"/>
    <p:sldId id="1133" r:id="rId60"/>
    <p:sldId id="960" r:id="rId61"/>
    <p:sldId id="961" r:id="rId62"/>
    <p:sldId id="962" r:id="rId63"/>
    <p:sldId id="963" r:id="rId64"/>
    <p:sldId id="964" r:id="rId65"/>
    <p:sldId id="965" r:id="rId66"/>
    <p:sldId id="966" r:id="rId67"/>
    <p:sldId id="967" r:id="rId68"/>
    <p:sldId id="968" r:id="rId69"/>
    <p:sldId id="969" r:id="rId70"/>
    <p:sldId id="970" r:id="rId71"/>
    <p:sldId id="971" r:id="rId72"/>
    <p:sldId id="972" r:id="rId73"/>
    <p:sldId id="1034" r:id="rId74"/>
    <p:sldId id="1098" r:id="rId75"/>
    <p:sldId id="1099" r:id="rId76"/>
    <p:sldId id="1100" r:id="rId77"/>
    <p:sldId id="1101" r:id="rId78"/>
    <p:sldId id="1116" r:id="rId79"/>
    <p:sldId id="1117" r:id="rId80"/>
    <p:sldId id="1119" r:id="rId81"/>
    <p:sldId id="1121" r:id="rId82"/>
    <p:sldId id="1122" r:id="rId83"/>
    <p:sldId id="1123" r:id="rId84"/>
    <p:sldId id="1124" r:id="rId85"/>
    <p:sldId id="1125" r:id="rId86"/>
    <p:sldId id="1126" r:id="rId87"/>
    <p:sldId id="1127" r:id="rId88"/>
    <p:sldId id="1128" r:id="rId89"/>
    <p:sldId id="1129" r:id="rId90"/>
    <p:sldId id="1131" r:id="rId91"/>
    <p:sldId id="1134" r:id="rId92"/>
    <p:sldId id="1068" r:id="rId93"/>
    <p:sldId id="993" r:id="rId94"/>
    <p:sldId id="994" r:id="rId95"/>
    <p:sldId id="1038" r:id="rId96"/>
    <p:sldId id="1093" r:id="rId97"/>
    <p:sldId id="1094" r:id="rId98"/>
    <p:sldId id="1095" r:id="rId99"/>
    <p:sldId id="1074" r:id="rId100"/>
    <p:sldId id="1039" r:id="rId101"/>
    <p:sldId id="1071" r:id="rId102"/>
    <p:sldId id="998" r:id="rId103"/>
    <p:sldId id="997" r:id="rId104"/>
    <p:sldId id="996" r:id="rId105"/>
    <p:sldId id="995" r:id="rId106"/>
    <p:sldId id="1075" r:id="rId107"/>
    <p:sldId id="999" r:id="rId108"/>
    <p:sldId id="1077" r:id="rId109"/>
    <p:sldId id="1043" r:id="rId110"/>
    <p:sldId id="1044" r:id="rId111"/>
    <p:sldId id="1045" r:id="rId112"/>
    <p:sldId id="1046" r:id="rId113"/>
    <p:sldId id="1007" r:id="rId114"/>
    <p:sldId id="1078" r:id="rId115"/>
    <p:sldId id="1008" r:id="rId116"/>
    <p:sldId id="1079" r:id="rId117"/>
    <p:sldId id="1009" r:id="rId118"/>
    <p:sldId id="1010" r:id="rId119"/>
    <p:sldId id="1085" r:id="rId120"/>
    <p:sldId id="1089" r:id="rId121"/>
    <p:sldId id="1062" r:id="rId122"/>
    <p:sldId id="1132" r:id="rId123"/>
    <p:sldId id="1120" r:id="rId1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66"/>
    <a:srgbClr val="66FFFF"/>
    <a:srgbClr val="FF9900"/>
    <a:srgbClr val="0066FF"/>
    <a:srgbClr val="66FF33"/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20" autoAdjust="0"/>
    <p:restoredTop sz="86323" autoAdjust="0"/>
  </p:normalViewPr>
  <p:slideViewPr>
    <p:cSldViewPr>
      <p:cViewPr varScale="1">
        <p:scale>
          <a:sx n="69" d="100"/>
          <a:sy n="69" d="100"/>
        </p:scale>
        <p:origin x="-1315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0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2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12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16" Type="http://schemas.openxmlformats.org/officeDocument/2006/relationships/slide" Target="slides/slide108.xml"/><Relationship Id="rId124" Type="http://schemas.openxmlformats.org/officeDocument/2006/relationships/slide" Target="slides/slide116.xml"/><Relationship Id="rId129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slide" Target="slides/slide10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127" Type="http://schemas.openxmlformats.org/officeDocument/2006/relationships/viewProps" Target="view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61" Type="http://schemas.openxmlformats.org/officeDocument/2006/relationships/slide" Target="slides/slide53.xml"/><Relationship Id="rId82" Type="http://schemas.openxmlformats.org/officeDocument/2006/relationships/slide" Target="slides/slide7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7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C9491F3-3069-4F2C-8B22-165D1C134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2D60D-5DD6-4E9F-9B6F-AADB3EF6661D}" type="slidenum">
              <a:rPr lang="en-US" smtClean="0">
                <a:latin typeface="Times New Roman" pitchFamily="18" charset="0"/>
              </a:rPr>
              <a:pPr/>
              <a:t>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831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1056F-680E-4A6C-BA70-9558A2B7D728}" type="slidenum">
              <a:rPr lang="en-US" smtClean="0">
                <a:latin typeface="Times New Roman" pitchFamily="18" charset="0"/>
              </a:rPr>
              <a:pPr/>
              <a:t>10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79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2E1885-5043-49B4-8E21-50A69AB99B5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633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878C55-3C81-4D8A-B575-576854709A07}" type="slidenum">
              <a:rPr lang="en-US" smtClean="0">
                <a:latin typeface="Times New Roman" pitchFamily="18" charset="0"/>
              </a:rPr>
              <a:pPr/>
              <a:t>19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669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2E005C-56A0-423C-A4E7-76E6745E56BF}" type="slidenum">
              <a:rPr lang="en-US" smtClean="0">
                <a:latin typeface="Times New Roman" pitchFamily="18" charset="0"/>
              </a:rPr>
              <a:pPr/>
              <a:t>20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060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66BC20-28EC-4E5D-8462-6ED6697A0DFB}" type="slidenum">
              <a:rPr lang="en-US" smtClean="0">
                <a:latin typeface="Times New Roman" pitchFamily="18" charset="0"/>
              </a:rPr>
              <a:pPr/>
              <a:t>21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026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0909AD-4116-4AFF-9F9E-F7C0E5B47873}" type="slidenum">
              <a:rPr lang="en-US" smtClean="0">
                <a:latin typeface="Times New Roman" pitchFamily="18" charset="0"/>
              </a:rPr>
              <a:pPr/>
              <a:t>23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246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8BC47B-BF86-46B0-BAF3-1DD579A68EB8}" type="slidenum">
              <a:rPr lang="en-US" smtClean="0">
                <a:latin typeface="Times New Roman" pitchFamily="18" charset="0"/>
              </a:rPr>
              <a:pPr/>
              <a:t>24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18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4FB2A7-34C5-466F-B0C6-F342327D9304}" type="slidenum">
              <a:rPr lang="en-US" smtClean="0">
                <a:latin typeface="Times New Roman" pitchFamily="18" charset="0"/>
              </a:rPr>
              <a:pPr/>
              <a:t>25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294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019B81-E027-4932-8E97-EFFDB492AA5B}" type="slidenum">
              <a:rPr lang="en-US" smtClean="0">
                <a:latin typeface="Times New Roman" pitchFamily="18" charset="0"/>
              </a:rPr>
              <a:pPr/>
              <a:t>26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890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B762B6-C10B-4C59-A509-60EB817440FD}" type="slidenum">
              <a:rPr lang="en-US" smtClean="0">
                <a:latin typeface="Times New Roman" pitchFamily="18" charset="0"/>
              </a:rPr>
              <a:pPr/>
              <a:t>27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158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23662-53D5-42CA-AF33-EE12C7CAE083}" type="slidenum">
              <a:rPr lang="en-US" smtClean="0">
                <a:latin typeface="Times New Roman" pitchFamily="18" charset="0"/>
              </a:rPr>
              <a:pPr/>
              <a:t>2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1575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DB3E17-6706-47B3-9B8B-A312F7274DCD}" type="slidenum">
              <a:rPr lang="en-US" smtClean="0">
                <a:latin typeface="Times New Roman" pitchFamily="18" charset="0"/>
              </a:rPr>
              <a:pPr/>
              <a:t>28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3405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0B344F-775D-4CAF-A807-A0A325EB68FB}" type="slidenum">
              <a:rPr lang="en-US" smtClean="0">
                <a:latin typeface="Times New Roman" pitchFamily="18" charset="0"/>
              </a:rPr>
              <a:pPr/>
              <a:t>31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5313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D52E42-E833-4D24-A42F-4ABEFCACC2BA}" type="slidenum">
              <a:rPr lang="en-US" smtClean="0">
                <a:latin typeface="Times New Roman" pitchFamily="18" charset="0"/>
              </a:rPr>
              <a:pPr/>
              <a:t>32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016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C30B7F-BF5C-476F-A1F7-1F144BF2B8DB}" type="slidenum">
              <a:rPr lang="en-US" smtClean="0">
                <a:latin typeface="Times New Roman" pitchFamily="18" charset="0"/>
              </a:rPr>
              <a:pPr/>
              <a:t>33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7903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133446-DE8B-40BE-8F44-C13B26AC4B87}" type="slidenum">
              <a:rPr lang="en-US" smtClean="0">
                <a:latin typeface="Times New Roman" pitchFamily="18" charset="0"/>
              </a:rPr>
              <a:pPr/>
              <a:t>34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8388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F5CCB2-B027-4520-9579-6E0E488079A2}" type="slidenum">
              <a:rPr lang="en-US" smtClean="0">
                <a:latin typeface="Times New Roman" pitchFamily="18" charset="0"/>
              </a:rPr>
              <a:pPr/>
              <a:t>35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4272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B4EED0-0FD9-4AF6-8C2F-4BB8EB7E29FD}" type="slidenum">
              <a:rPr lang="en-US" smtClean="0">
                <a:latin typeface="Times New Roman" pitchFamily="18" charset="0"/>
              </a:rPr>
              <a:pPr/>
              <a:t>36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5439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0CE25D-892B-4BF9-8586-00EDEA4C672C}" type="slidenum">
              <a:rPr lang="en-US" smtClean="0">
                <a:latin typeface="Times New Roman" pitchFamily="18" charset="0"/>
              </a:rPr>
              <a:pPr/>
              <a:t>37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1959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A3751C-388E-4B47-BAA4-B12C357264A7}" type="slidenum">
              <a:rPr lang="en-US" smtClean="0">
                <a:latin typeface="Times New Roman" pitchFamily="18" charset="0"/>
              </a:rPr>
              <a:pPr/>
              <a:t>43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4955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EC9157-09DF-4784-B13C-6E1512103265}" type="slidenum">
              <a:rPr lang="en-US" smtClean="0">
                <a:latin typeface="Times New Roman" pitchFamily="18" charset="0"/>
              </a:rPr>
              <a:pPr/>
              <a:t>75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0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372A7D-51C2-4C65-829A-875945FAC83F}" type="slidenum">
              <a:rPr lang="en-US" smtClean="0">
                <a:latin typeface="Times New Roman" pitchFamily="18" charset="0"/>
              </a:rPr>
              <a:pPr/>
              <a:t>3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2880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952A22-BE4B-47CB-BD61-71E6795F6AC6}" type="slidenum">
              <a:rPr lang="en-US" smtClean="0">
                <a:latin typeface="Times New Roman" pitchFamily="18" charset="0"/>
              </a:rPr>
              <a:pPr/>
              <a:t>87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4230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331B4B-73BE-421F-9ABB-44F7E621211B}" type="slidenum">
              <a:rPr lang="en-US">
                <a:solidFill>
                  <a:prstClr val="black"/>
                </a:solidFill>
              </a:rPr>
              <a:pPr/>
              <a:t>88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721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02726A-F629-490E-B94F-C464EDE97522}" type="slidenum">
              <a:rPr lang="en-US">
                <a:solidFill>
                  <a:prstClr val="black"/>
                </a:solidFill>
              </a:rPr>
              <a:pPr/>
              <a:t>93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4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748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93CE9A-E137-4F34-8231-3E4EFF92C387}" type="slidenum">
              <a:rPr lang="en-US" smtClean="0">
                <a:latin typeface="Times New Roman" pitchFamily="18" charset="0"/>
              </a:rPr>
              <a:pPr/>
              <a:t>95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846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AD82EA-76E1-4472-977B-6C4523966001}" type="slidenum">
              <a:rPr lang="en-US" smtClean="0">
                <a:latin typeface="Times New Roman" pitchFamily="18" charset="0"/>
              </a:rPr>
              <a:pPr/>
              <a:t>96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3340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6DEF1-6105-4C7E-8AA5-128C27579E21}" type="slidenum">
              <a:rPr lang="en-US" smtClean="0">
                <a:latin typeface="Times New Roman" pitchFamily="18" charset="0"/>
              </a:rPr>
              <a:pPr/>
              <a:t>97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5528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2DBCE5-F0C1-4DB0-A016-0E23B95F2CA2}" type="slidenum">
              <a:rPr lang="en-US" smtClean="0">
                <a:latin typeface="Times New Roman" pitchFamily="18" charset="0"/>
              </a:rPr>
              <a:pPr/>
              <a:t>98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3126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DC7DB5-D635-4B85-A7E1-A4DF68CE0A1C}" type="slidenum">
              <a:rPr lang="en-US" smtClean="0">
                <a:latin typeface="Times New Roman" pitchFamily="18" charset="0"/>
              </a:rPr>
              <a:pPr/>
              <a:t>100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5399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8026D8-1B37-4576-B170-6F3EF317DB95}" type="slidenum">
              <a:rPr lang="en-US">
                <a:solidFill>
                  <a:prstClr val="black"/>
                </a:solidFill>
              </a:rPr>
              <a:pPr/>
              <a:t>103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427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826D55-BC86-424E-8523-F3072E88D064}" type="slidenum">
              <a:rPr lang="en-US">
                <a:solidFill>
                  <a:prstClr val="black"/>
                </a:solidFill>
              </a:rPr>
              <a:pPr/>
              <a:t>104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2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412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1B2E27-51F7-488D-94A9-9E863973387B}" type="slidenum">
              <a:rPr lang="en-US" smtClean="0">
                <a:latin typeface="Times New Roman" pitchFamily="18" charset="0"/>
              </a:rPr>
              <a:pPr/>
              <a:t>4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361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D9731B-7D54-4D1E-B56F-304889E8B0BB}" type="slidenum">
              <a:rPr lang="en-US">
                <a:solidFill>
                  <a:prstClr val="black"/>
                </a:solidFill>
              </a:rPr>
              <a:pPr/>
              <a:t>105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2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09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0DA2AF-B505-4D70-91A5-E92C84D891C6}" type="slidenum">
              <a:rPr lang="en-US" smtClean="0">
                <a:latin typeface="Times New Roman" pitchFamily="18" charset="0"/>
              </a:rPr>
              <a:pPr/>
              <a:t>106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7955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F6D5F3-2021-42C7-A3A9-77141DD82717}" type="slidenum">
              <a:rPr lang="en-US" smtClean="0">
                <a:latin typeface="Times New Roman" pitchFamily="18" charset="0"/>
              </a:rPr>
              <a:pPr/>
              <a:t>108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8811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5F60C7-D35F-4D71-B758-86559FF20F0D}" type="slidenum">
              <a:rPr lang="en-US" smtClean="0">
                <a:latin typeface="Times New Roman" pitchFamily="18" charset="0"/>
              </a:rPr>
              <a:pPr/>
              <a:t>110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4049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0DA3E4-D0E4-4A6E-A0A7-1B323B374161}" type="slidenum">
              <a:rPr lang="en-US" smtClean="0">
                <a:latin typeface="Times New Roman" pitchFamily="18" charset="0"/>
              </a:rPr>
              <a:pPr/>
              <a:t>111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744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9491F3-3069-4F2C-8B22-165D1C134C3D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76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7CD895-479E-47AE-87F0-6FA12CE1B997}" type="slidenum">
              <a:rPr lang="en-US" smtClean="0">
                <a:latin typeface="Times New Roman" pitchFamily="18" charset="0"/>
              </a:rPr>
              <a:pPr/>
              <a:t>5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129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463E3-0DF9-4A35-89CB-BE16D287D363}" type="slidenum">
              <a:rPr lang="en-US" smtClean="0">
                <a:latin typeface="Times New Roman" pitchFamily="18" charset="0"/>
              </a:rPr>
              <a:pPr/>
              <a:t>6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585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4CA0D9-BD69-4F90-AB2D-360A9DD3324A}" type="slidenum">
              <a:rPr lang="en-US" smtClean="0">
                <a:latin typeface="Times New Roman" pitchFamily="18" charset="0"/>
              </a:rPr>
              <a:pPr/>
              <a:t>7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75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16E975-74E4-45CF-8335-BB2E73755658}" type="slidenum">
              <a:rPr lang="en-US" smtClean="0">
                <a:latin typeface="Times New Roman" pitchFamily="18" charset="0"/>
              </a:rPr>
              <a:pPr/>
              <a:t>8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571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BF1B5A-A40E-4F11-9333-7D99BB30B8DD}" type="slidenum">
              <a:rPr lang="en-US" smtClean="0">
                <a:latin typeface="Times New Roman" pitchFamily="18" charset="0"/>
              </a:rPr>
              <a:pPr/>
              <a:t>9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54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9FD35-E3C6-439E-8F74-D82746656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FE436-9F23-4ACD-971A-69CDF7D99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833CC-8EA4-4BB9-B9D7-B1C2880F0B3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479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FE436-9F23-4ACD-971A-69CDF7D99DF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5418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6CEFE-C37F-47C9-82AA-FB32B10F234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158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70C54-9D38-4A8F-8950-342EEE57C13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4452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E9AF1-890F-4593-95FD-EC02AB510DB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950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6CEFE-C37F-47C9-82AA-FB32B10F2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70C54-9D38-4A8F-8950-342EEE57C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E9AF1-890F-4593-95FD-EC02AB510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9FD35-E3C6-439E-8F74-D8274665628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560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Lucida Sans" pitchFamily="34" charset="0"/>
              </a:defRPr>
            </a:lvl1pPr>
            <a:lvl2pPr>
              <a:defRPr baseline="0">
                <a:latin typeface="Lucida Sans" pitchFamily="34" charset="0"/>
              </a:defRPr>
            </a:lvl2pPr>
            <a:lvl3pPr>
              <a:defRPr baseline="0">
                <a:latin typeface="Lucida Sans" pitchFamily="34" charset="0"/>
              </a:defRPr>
            </a:lvl3pPr>
            <a:lvl4pPr>
              <a:defRPr baseline="0">
                <a:latin typeface="Lucida Sans" pitchFamily="34" charset="0"/>
              </a:defRPr>
            </a:lvl4pPr>
            <a:lvl5pPr>
              <a:defRPr baseline="0">
                <a:latin typeface="Lucida Sans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00432-169B-4724-A3D3-3E516285D50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428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84A78-0896-4A40-9D1E-344262B9F18C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06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08BEF-F77D-4221-8EDF-DD334987B14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03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ED816-FD0E-444B-9F72-C7EA7827CB3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00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C0B7E-008D-4A8B-B179-2ABABE8C459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02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Lucida Sans" pitchFamily="34" charset="0"/>
              </a:defRPr>
            </a:lvl1pPr>
            <a:lvl2pPr>
              <a:defRPr baseline="0">
                <a:latin typeface="Lucida Sans" pitchFamily="34" charset="0"/>
              </a:defRPr>
            </a:lvl2pPr>
            <a:lvl3pPr>
              <a:defRPr baseline="0">
                <a:latin typeface="Lucida Sans" pitchFamily="34" charset="0"/>
              </a:defRPr>
            </a:lvl3pPr>
            <a:lvl4pPr>
              <a:defRPr baseline="0">
                <a:latin typeface="Lucida Sans" pitchFamily="34" charset="0"/>
              </a:defRPr>
            </a:lvl4pPr>
            <a:lvl5pPr>
              <a:defRPr baseline="0">
                <a:latin typeface="Lucida Sans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00432-169B-4724-A3D3-3E516285D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215BA-DBE6-499D-A4FF-82CE5C9D2F6C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701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CDDB5-A37F-419D-90D4-3C4AC950AD8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36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833CC-8EA4-4BB9-B9D7-B1C2880F0B3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813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FE436-9F23-4ACD-971A-69CDF7D99DF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55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6CEFE-C37F-47C9-82AA-FB32B10F234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23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70C54-9D38-4A8F-8950-342EEE57C13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444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E9AF1-890F-4593-95FD-EC02AB510DB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926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36215-1DE9-40BF-92D3-8D20E668A21D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50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AD8C2-2A95-44A0-8776-87EA80874783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7400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F99DAF-53BD-46E1-A1A4-D961FE4911FF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053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84A78-0896-4A40-9D1E-344262B9F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974041-334E-404F-86DE-653EA788D622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307EE-A561-4C4A-B2CE-CADC7095371B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3887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79B59-A523-42E6-8888-C1BB1BDFA90B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828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EFCFA-45C2-408A-A2A9-437C1D6BCA1E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40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E4F6B8-7D44-4E6F-BDF8-01F3476A9077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9597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C7015-C11D-490F-B2F6-CD10A46CDA88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14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57328-B889-4F54-87F0-69BED2F7CEA8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0248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F31E5-A7E1-4E85-A2AF-1A5580EDFBBB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0255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6E5858A-A509-432B-98E3-EC617076DDB9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272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E0B219E-F735-4525-8F6C-E9EF17F637E6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717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08BEF-F77D-4221-8EDF-DD334987B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36215-1DE9-40BF-92D3-8D20E668A21D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212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AD8C2-2A95-44A0-8776-87EA80874783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35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F99DAF-53BD-46E1-A1A4-D961FE4911FF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981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974041-334E-404F-86DE-653EA788D622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425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307EE-A561-4C4A-B2CE-CADC7095371B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1337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79B59-A523-42E6-8888-C1BB1BDFA90B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116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EFCFA-45C2-408A-A2A9-437C1D6BCA1E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495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E4F6B8-7D44-4E6F-BDF8-01F3476A9077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15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C7015-C11D-490F-B2F6-CD10A46CDA88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365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57328-B889-4F54-87F0-69BED2F7CEA8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32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ED816-FD0E-444B-9F72-C7EA7827C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F31E5-A7E1-4E85-A2AF-1A5580EDFBBB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4604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6E5858A-A509-432B-98E3-EC617076DDB9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556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E0B219E-F735-4525-8F6C-E9EF17F637E6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4387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9FD35-E3C6-439E-8F74-D8274665628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1205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Lucida Sans" pitchFamily="34" charset="0"/>
              </a:defRPr>
            </a:lvl1pPr>
            <a:lvl2pPr>
              <a:defRPr baseline="0">
                <a:latin typeface="Lucida Sans" pitchFamily="34" charset="0"/>
              </a:defRPr>
            </a:lvl2pPr>
            <a:lvl3pPr>
              <a:defRPr baseline="0">
                <a:latin typeface="Lucida Sans" pitchFamily="34" charset="0"/>
              </a:defRPr>
            </a:lvl3pPr>
            <a:lvl4pPr>
              <a:defRPr baseline="0">
                <a:latin typeface="Lucida Sans" pitchFamily="34" charset="0"/>
              </a:defRPr>
            </a:lvl4pPr>
            <a:lvl5pPr>
              <a:defRPr baseline="0">
                <a:latin typeface="Lucida Sans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00432-169B-4724-A3D3-3E516285D50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6131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84A78-0896-4A40-9D1E-344262B9F18C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00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08BEF-F77D-4221-8EDF-DD334987B14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5715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ED816-FD0E-444B-9F72-C7EA7827CB3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6846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C0B7E-008D-4A8B-B179-2ABABE8C459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924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215BA-DBE6-499D-A4FF-82CE5C9D2F6C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49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C0B7E-008D-4A8B-B179-2ABABE8C4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CDDB5-A37F-419D-90D4-3C4AC950AD8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247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833CC-8EA4-4BB9-B9D7-B1C2880F0B3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687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FE436-9F23-4ACD-971A-69CDF7D99DF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954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6CEFE-C37F-47C9-82AA-FB32B10F234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4347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70C54-9D38-4A8F-8950-342EEE57C13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469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E9AF1-890F-4593-95FD-EC02AB510DB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821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9FD35-E3C6-439E-8F74-D8274665628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1205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Lucida Sans" pitchFamily="34" charset="0"/>
              </a:defRPr>
            </a:lvl1pPr>
            <a:lvl2pPr>
              <a:defRPr baseline="0">
                <a:latin typeface="Lucida Sans" pitchFamily="34" charset="0"/>
              </a:defRPr>
            </a:lvl2pPr>
            <a:lvl3pPr>
              <a:defRPr baseline="0">
                <a:latin typeface="Lucida Sans" pitchFamily="34" charset="0"/>
              </a:defRPr>
            </a:lvl3pPr>
            <a:lvl4pPr>
              <a:defRPr baseline="0">
                <a:latin typeface="Lucida Sans" pitchFamily="34" charset="0"/>
              </a:defRPr>
            </a:lvl4pPr>
            <a:lvl5pPr>
              <a:defRPr baseline="0">
                <a:latin typeface="Lucida Sans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00432-169B-4724-A3D3-3E516285D50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6131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84A78-0896-4A40-9D1E-344262B9F18C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00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08BEF-F77D-4221-8EDF-DD334987B14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571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215BA-DBE6-499D-A4FF-82CE5C9D2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ED816-FD0E-444B-9F72-C7EA7827CB3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6846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C0B7E-008D-4A8B-B179-2ABABE8C459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924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215BA-DBE6-499D-A4FF-82CE5C9D2F6C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495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CDDB5-A37F-419D-90D4-3C4AC950AD8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247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833CC-8EA4-4BB9-B9D7-B1C2880F0B3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687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FE436-9F23-4ACD-971A-69CDF7D99DF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954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6CEFE-C37F-47C9-82AA-FB32B10F234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4347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70C54-9D38-4A8F-8950-342EEE57C13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469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E9AF1-890F-4593-95FD-EC02AB510DB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821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36215-1DE9-40BF-92D3-8D20E668A21D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32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CDDB5-A37F-419D-90D4-3C4AC950A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AD8C2-2A95-44A0-8776-87EA80874783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489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F99DAF-53BD-46E1-A1A4-D961FE4911FF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5437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974041-334E-404F-86DE-653EA788D622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534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307EE-A561-4C4A-B2CE-CADC7095371B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151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79B59-A523-42E6-8888-C1BB1BDFA90B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0104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EFCFA-45C2-408A-A2A9-437C1D6BCA1E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861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E4F6B8-7D44-4E6F-BDF8-01F3476A9077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00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C7015-C11D-490F-B2F6-CD10A46CDA88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727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57328-B889-4F54-87F0-69BED2F7CEA8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410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F31E5-A7E1-4E85-A2AF-1A5580EDFBBB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881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833CC-8EA4-4BB9-B9D7-B1C2880F0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6E5858A-A509-432B-98E3-EC617076DDB9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5094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E0B219E-F735-4525-8F6C-E9EF17F637E6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550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9FD35-E3C6-439E-8F74-D8274665628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410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Lucida Sans" pitchFamily="34" charset="0"/>
              </a:defRPr>
            </a:lvl1pPr>
            <a:lvl2pPr>
              <a:defRPr baseline="0">
                <a:latin typeface="Lucida Sans" pitchFamily="34" charset="0"/>
              </a:defRPr>
            </a:lvl2pPr>
            <a:lvl3pPr>
              <a:defRPr baseline="0">
                <a:latin typeface="Lucida Sans" pitchFamily="34" charset="0"/>
              </a:defRPr>
            </a:lvl3pPr>
            <a:lvl4pPr>
              <a:defRPr baseline="0">
                <a:latin typeface="Lucida Sans" pitchFamily="34" charset="0"/>
              </a:defRPr>
            </a:lvl4pPr>
            <a:lvl5pPr>
              <a:defRPr baseline="0">
                <a:latin typeface="Lucida Sans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00432-169B-4724-A3D3-3E516285D50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1771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84A78-0896-4A40-9D1E-344262B9F18C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852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08BEF-F77D-4221-8EDF-DD334987B14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8950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ED816-FD0E-444B-9F72-C7EA7827CB3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827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C0B7E-008D-4A8B-B179-2ABABE8C459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2203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215BA-DBE6-499D-A4FF-82CE5C9D2F6C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9167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CDDB5-A37F-419D-90D4-3C4AC950AD8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375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charset="0"/>
              </a:defRPr>
            </a:lvl1pPr>
          </a:lstStyle>
          <a:p>
            <a:pPr>
              <a:defRPr/>
            </a:pPr>
            <a:fld id="{99623287-6786-43B4-B012-7FD205320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charset="0"/>
              </a:defRPr>
            </a:lvl1pPr>
          </a:lstStyle>
          <a:p>
            <a:pPr>
              <a:defRPr/>
            </a:pPr>
            <a:fld id="{99623287-6786-43B4-B012-7FD2053200E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768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smtClean="0">
              <a:solidFill>
                <a:srgbClr val="FFFF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endParaRPr lang="en-US" smtClean="0">
              <a:solidFill>
                <a:srgbClr val="FFFF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04DAD26F-7BB7-4F30-9342-BB1125F5DF49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518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smtClean="0">
              <a:solidFill>
                <a:srgbClr val="FFFF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endParaRPr lang="en-US" smtClean="0">
              <a:solidFill>
                <a:srgbClr val="FFFF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04DAD26F-7BB7-4F30-9342-BB1125F5DF49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2021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charset="0"/>
              </a:defRPr>
            </a:lvl1pPr>
          </a:lstStyle>
          <a:p>
            <a:pPr>
              <a:defRPr/>
            </a:pPr>
            <a:fld id="{99623287-6786-43B4-B012-7FD2053200E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35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charset="0"/>
              </a:defRPr>
            </a:lvl1pPr>
          </a:lstStyle>
          <a:p>
            <a:pPr>
              <a:defRPr/>
            </a:pPr>
            <a:fld id="{99623287-6786-43B4-B012-7FD2053200E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35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smtClean="0">
              <a:solidFill>
                <a:srgbClr val="FFFF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endParaRPr lang="en-US" smtClean="0">
              <a:solidFill>
                <a:srgbClr val="FFFF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04DAD26F-7BB7-4F30-9342-BB1125F5DF49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9422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charset="0"/>
              </a:defRPr>
            </a:lvl1pPr>
          </a:lstStyle>
          <a:p>
            <a:pPr>
              <a:defRPr/>
            </a:pPr>
            <a:fld id="{99623287-6786-43B4-B012-7FD2053200E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175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8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9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9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883025"/>
            <a:ext cx="7772400" cy="1470025"/>
          </a:xfrm>
          <a:solidFill>
            <a:schemeClr val="bg2">
              <a:alpha val="27000"/>
            </a:schemeClr>
          </a:solidFill>
        </p:spPr>
        <p:txBody>
          <a:bodyPr/>
          <a:lstStyle/>
          <a:p>
            <a:r>
              <a:rPr lang="en-US" dirty="0" smtClean="0"/>
              <a:t>What Happened to the Dinosaurs?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smoking_din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46238" y="0"/>
            <a:ext cx="4968875" cy="68580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0" y="6248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2"/>
                </a:solidFill>
              </a:rPr>
              <a:t>The Real Reason Dinosaurs Became Extinct</a:t>
            </a:r>
            <a:endParaRPr lang="en-US" sz="3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RS03966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7724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Img_96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4198938"/>
            <a:ext cx="9220200" cy="2659062"/>
          </a:xfrm>
          <a:prstGeom prst="rect">
            <a:avLst/>
          </a:prstGeom>
          <a:noFill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27950" y="0"/>
            <a:ext cx="152558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947988" y="31353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66800" y="2514600"/>
            <a:ext cx="4800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Pristine</a:t>
            </a:r>
            <a:r>
              <a:rPr lang="en-US" baseline="0" dirty="0" smtClean="0">
                <a:solidFill>
                  <a:schemeClr val="bg2"/>
                </a:solidFill>
              </a:rPr>
              <a:t> Bones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8763000" cy="1470025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5. </a:t>
            </a:r>
            <a:r>
              <a:rPr lang="en-US" sz="3600" b="1" i="1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Conservative </a:t>
            </a:r>
            <a:r>
              <a:rPr lang="en-US" sz="3600" b="1" i="1" dirty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estimate </a:t>
            </a:r>
            <a:r>
              <a:rPr lang="en-US" b="1" i="1" dirty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5</a:t>
            </a:r>
            <a:r>
              <a:rPr lang="en-US" b="1" i="1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,000</a:t>
            </a:r>
            <a:r>
              <a:rPr lang="en-US" sz="3600" b="1" i="1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 </a:t>
            </a:r>
            <a:r>
              <a:rPr lang="en-US" sz="3600" b="1" i="1" dirty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animals buried in bone bed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9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3011" name="Picture 3" descr="terrain14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8775"/>
            <a:ext cx="9144000" cy="6499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6096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Bones Identified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260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6" name="Picture 2" descr="bones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0488"/>
            <a:ext cx="9144000" cy="6343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3267" name="Text Box 3"/>
          <p:cNvSpPr txBox="1">
            <a:spLocks noChangeArrowheads="1"/>
          </p:cNvSpPr>
          <p:nvPr/>
        </p:nvSpPr>
        <p:spPr bwMode="auto">
          <a:xfrm>
            <a:off x="2971800" y="2895600"/>
            <a:ext cx="2482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smtClean="0">
                <a:solidFill>
                  <a:srgbClr val="FFFF00"/>
                </a:solidFill>
                <a:latin typeface="Arial Black" pitchFamily="34" charset="0"/>
              </a:rPr>
              <a:t>Not yet excavated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77000" y="1371600"/>
            <a:ext cx="20537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Yellow</a:t>
            </a:r>
          </a:p>
          <a:p>
            <a:r>
              <a:rPr lang="en-US" sz="3200" dirty="0" smtClean="0"/>
              <a:t>overburden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3286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314" name="Picture 2" descr="bones1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0975"/>
            <a:ext cx="9144000" cy="6343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5315" name="Text Box 3"/>
          <p:cNvSpPr txBox="1">
            <a:spLocks noChangeArrowheads="1"/>
          </p:cNvSpPr>
          <p:nvPr/>
        </p:nvSpPr>
        <p:spPr bwMode="auto">
          <a:xfrm>
            <a:off x="2971800" y="2895600"/>
            <a:ext cx="2482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smtClean="0">
                <a:solidFill>
                  <a:srgbClr val="FFFF00"/>
                </a:solidFill>
                <a:latin typeface="Arial Black" pitchFamily="34" charset="0"/>
              </a:rPr>
              <a:t>Not yet excavated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533400"/>
            <a:ext cx="30588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Black is potential</a:t>
            </a:r>
          </a:p>
          <a:p>
            <a:r>
              <a:rPr lang="en-US" sz="3200" dirty="0" smtClean="0"/>
              <a:t>Bone Bed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478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362" name="Picture 2" descr="bones12dist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0975"/>
            <a:ext cx="9144000" cy="6343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533400"/>
            <a:ext cx="3352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Guesstimation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35595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685800"/>
          </a:xfrm>
        </p:spPr>
        <p:txBody>
          <a:bodyPr/>
          <a:lstStyle/>
          <a:p>
            <a:r>
              <a:rPr lang="en-US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Standard </a:t>
            </a: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Model Explanation </a:t>
            </a:r>
            <a:b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5234" name="Rectangle 2"/>
          <p:cNvSpPr>
            <a:spLocks noGrp="1" noChangeArrowheads="1"/>
          </p:cNvSpPr>
          <p:nvPr>
            <p:ph idx="1"/>
          </p:nvPr>
        </p:nvSpPr>
        <p:spPr>
          <a:xfrm>
            <a:off x="304800" y="1143000"/>
            <a:ext cx="8839200" cy="5181600"/>
          </a:xfrm>
        </p:spPr>
        <p:txBody>
          <a:bodyPr/>
          <a:lstStyle/>
          <a:p>
            <a:pPr marL="174625" indent="-174625" algn="ctr" eaLnBrk="1" hangingPunct="1"/>
            <a:r>
              <a:rPr lang="en-US" sz="3600" baseline="0" dirty="0" smtClean="0"/>
              <a:t>If </a:t>
            </a:r>
            <a:r>
              <a:rPr lang="en-US" sz="2800" baseline="0" dirty="0" smtClean="0"/>
              <a:t>standard model is true, </a:t>
            </a:r>
            <a:r>
              <a:rPr lang="en-US" sz="2800" b="1" i="1" baseline="0" dirty="0" smtClean="0"/>
              <a:t>what observations would support it</a:t>
            </a:r>
            <a:r>
              <a:rPr lang="en-US" sz="2800" baseline="0" dirty="0" smtClean="0"/>
              <a:t>?</a:t>
            </a:r>
          </a:p>
          <a:p>
            <a:pPr marL="174625" indent="-174625" algn="ctr" eaLnBrk="1" hangingPunct="1"/>
            <a:endParaRPr lang="en-US" sz="1000" dirty="0" smtClean="0"/>
          </a:p>
          <a:p>
            <a:pPr marL="174625" indent="-174625" algn="ctr" eaLnBrk="1" hangingPunct="1"/>
            <a:endParaRPr lang="en-US" sz="1000" dirty="0"/>
          </a:p>
          <a:p>
            <a:pPr marL="174625" indent="-174625" algn="ctr" eaLnBrk="1" hangingPunct="1"/>
            <a:endParaRPr lang="en-US" sz="1000" dirty="0" smtClean="0"/>
          </a:p>
          <a:p>
            <a:pPr marL="457200" indent="-457200" eaLnBrk="1" hangingPunct="1">
              <a:buAutoNum type="arabicPeriod"/>
            </a:pPr>
            <a:r>
              <a:rPr lang="en-US" sz="2400" baseline="0" dirty="0" smtClean="0">
                <a:latin typeface="Lucida Sans" pitchFamily="34" charset="0"/>
                <a:ea typeface="+mn-ea"/>
                <a:cs typeface="+mn-cs"/>
              </a:rPr>
              <a:t>Bone beds with animals at various levels       representing successive events. </a:t>
            </a:r>
          </a:p>
          <a:p>
            <a:pPr marL="0" indent="0" eaLnBrk="1" hangingPunct="1">
              <a:buNone/>
            </a:pPr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b="1" i="1" baseline="0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NO; a single graded bed means a single rapid 	event was involved</a:t>
            </a:r>
            <a:r>
              <a:rPr lang="en-US" sz="2400" baseline="0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.</a:t>
            </a:r>
          </a:p>
          <a:p>
            <a:pPr marL="0" indent="0" eaLnBrk="1" hangingPunct="1">
              <a:buNone/>
            </a:pPr>
            <a:endParaRPr lang="en-US" sz="1000" baseline="0" dirty="0" smtClean="0">
              <a:solidFill>
                <a:srgbClr val="FFFF00"/>
              </a:solidFill>
              <a:latin typeface="Lucida Sans" pitchFamily="34" charset="0"/>
              <a:ea typeface="+mn-ea"/>
              <a:cs typeface="+mn-cs"/>
            </a:endParaRPr>
          </a:p>
          <a:p>
            <a:pPr marL="457200" indent="-457200" eaLnBrk="1" hangingPunct="1">
              <a:buAutoNum type="arabicPeriod" startAt="2"/>
            </a:pPr>
            <a:r>
              <a:rPr lang="en-US" sz="2400" baseline="0" dirty="0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Carcasses in various states of disarticulation but    bones of individuals generally still associated.</a:t>
            </a:r>
          </a:p>
          <a:p>
            <a:pPr marL="0" indent="0" eaLnBrk="1" hangingPunct="1">
              <a:buNone/>
            </a:pPr>
            <a:r>
              <a:rPr lang="en-US" sz="2400" dirty="0"/>
              <a:t>	</a:t>
            </a:r>
            <a:r>
              <a:rPr lang="en-US" sz="2400" b="1" i="1" baseline="0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NO; </a:t>
            </a:r>
            <a:r>
              <a:rPr lang="en-US" sz="2400" b="1" i="1" dirty="0" smtClean="0">
                <a:solidFill>
                  <a:srgbClr val="FFFF00"/>
                </a:solidFill>
              </a:rPr>
              <a:t>rarely</a:t>
            </a:r>
            <a:r>
              <a:rPr lang="en-US" sz="2400" b="1" i="1" baseline="0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 are bones still associated</a:t>
            </a:r>
            <a:r>
              <a:rPr lang="en-US" sz="2000" baseline="0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.</a:t>
            </a:r>
          </a:p>
          <a:p>
            <a:pPr marL="0" indent="0" eaLnBrk="1" hangingPunct="1">
              <a:buNone/>
            </a:pPr>
            <a:endParaRPr lang="en-US" sz="1600" dirty="0" smtClean="0">
              <a:solidFill>
                <a:srgbClr val="FFFF00"/>
              </a:solidFill>
            </a:endParaRPr>
          </a:p>
          <a:p>
            <a:pPr marL="174625" indent="-174625" eaLnBrk="1" hangingPunct="1"/>
            <a:endParaRPr lang="en-US" sz="1600" dirty="0" smtClean="0">
              <a:solidFill>
                <a:srgbClr val="FFFF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990600"/>
          </a:xfrm>
        </p:spPr>
        <p:txBody>
          <a:bodyPr/>
          <a:lstStyle/>
          <a:p>
            <a:r>
              <a:rPr lang="en-US" sz="3600" dirty="0">
                <a:solidFill>
                  <a:srgbClr val="0BD0D9">
                    <a:lumMod val="60000"/>
                    <a:lumOff val="40000"/>
                  </a:srgbClr>
                </a:solidFill>
              </a:rPr>
              <a:t>Standard Model Explanation</a:t>
            </a:r>
            <a:r>
              <a:rPr lang="en-US" sz="3600" dirty="0" smtClean="0">
                <a:solidFill>
                  <a:srgbClr val="0BD0D9">
                    <a:lumMod val="60000"/>
                    <a:lumOff val="40000"/>
                  </a:srgbClr>
                </a:solidFill>
              </a:rPr>
              <a:t> –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34400" cy="5105400"/>
          </a:xfrm>
        </p:spPr>
        <p:txBody>
          <a:bodyPr/>
          <a:lstStyle/>
          <a:p>
            <a:pPr marL="457200" lvl="0" indent="-457200" eaLnBrk="1" hangingPunct="1">
              <a:buFontTx/>
              <a:buAutoNum type="arabicPeriod" startAt="3"/>
            </a:pPr>
            <a:r>
              <a:rPr lang="en-US" sz="2400" dirty="0">
                <a:solidFill>
                  <a:prstClr val="white"/>
                </a:solidFill>
              </a:rPr>
              <a:t>Bones should show evidence of weathering (weather checking) and surface oxidation. </a:t>
            </a:r>
          </a:p>
          <a:p>
            <a:pPr marL="0" lvl="0" indent="0" eaLnBrk="1" hangingPunct="1">
              <a:buNone/>
            </a:pPr>
            <a:r>
              <a:rPr lang="en-US" sz="2400" dirty="0">
                <a:solidFill>
                  <a:prstClr val="white"/>
                </a:solidFill>
              </a:rPr>
              <a:t>	</a:t>
            </a:r>
            <a:r>
              <a:rPr lang="en-US" sz="2400" b="1" i="1" dirty="0" smtClean="0">
                <a:solidFill>
                  <a:srgbClr val="FFFF00"/>
                </a:solidFill>
              </a:rPr>
              <a:t>NO; </a:t>
            </a:r>
            <a:r>
              <a:rPr lang="en-US" sz="2400" b="1" i="1" dirty="0">
                <a:solidFill>
                  <a:srgbClr val="FFFF00"/>
                </a:solidFill>
              </a:rPr>
              <a:t>bones are generally </a:t>
            </a:r>
            <a:r>
              <a:rPr lang="en-US" sz="2400" b="1" i="1" dirty="0" smtClean="0">
                <a:solidFill>
                  <a:srgbClr val="FFFF00"/>
                </a:solidFill>
              </a:rPr>
              <a:t>pristine.</a:t>
            </a:r>
            <a:endParaRPr lang="en-US" sz="2000" b="1" i="1" dirty="0" smtClean="0">
              <a:solidFill>
                <a:prstClr val="white"/>
              </a:solidFill>
            </a:endParaRPr>
          </a:p>
          <a:p>
            <a:pPr marL="174625" lvl="0" indent="-174625" eaLnBrk="1" hangingPunct="1"/>
            <a:endParaRPr lang="en-US" sz="1000" dirty="0">
              <a:solidFill>
                <a:prstClr val="white"/>
              </a:solidFill>
            </a:endParaRPr>
          </a:p>
          <a:p>
            <a:pPr marL="457200" lvl="0" indent="-457200" eaLnBrk="1" hangingPunct="1">
              <a:buAutoNum type="arabicPeriod" startAt="4"/>
            </a:pPr>
            <a:r>
              <a:rPr lang="en-US" sz="2400" dirty="0" smtClean="0">
                <a:solidFill>
                  <a:prstClr val="white"/>
                </a:solidFill>
              </a:rPr>
              <a:t>Bones </a:t>
            </a:r>
            <a:r>
              <a:rPr lang="en-US" sz="2400" dirty="0">
                <a:solidFill>
                  <a:prstClr val="white"/>
                </a:solidFill>
              </a:rPr>
              <a:t>should be buried in relatively coarse </a:t>
            </a:r>
            <a:r>
              <a:rPr lang="en-US" sz="2400" dirty="0" err="1">
                <a:solidFill>
                  <a:prstClr val="white"/>
                </a:solidFill>
              </a:rPr>
              <a:t>clastic</a:t>
            </a:r>
            <a:r>
              <a:rPr lang="en-US" sz="2400" dirty="0">
                <a:solidFill>
                  <a:prstClr val="white"/>
                </a:solidFill>
              </a:rPr>
              <a:t> fluvial sediments. </a:t>
            </a:r>
            <a:endParaRPr lang="en-US" sz="2400" dirty="0" smtClean="0">
              <a:solidFill>
                <a:prstClr val="white"/>
              </a:solidFill>
            </a:endParaRPr>
          </a:p>
          <a:p>
            <a:pPr marL="0" lvl="0" indent="0" eaLnBrk="1" hangingPunct="1">
              <a:buNone/>
            </a:pPr>
            <a:r>
              <a:rPr lang="en-US" sz="2400" dirty="0">
                <a:solidFill>
                  <a:prstClr val="white"/>
                </a:solidFill>
              </a:rPr>
              <a:t>	</a:t>
            </a:r>
            <a:r>
              <a:rPr lang="en-US" sz="2400" b="1" i="1" dirty="0" smtClean="0">
                <a:solidFill>
                  <a:srgbClr val="FFFF00"/>
                </a:solidFill>
              </a:rPr>
              <a:t>NO; </a:t>
            </a:r>
            <a:r>
              <a:rPr lang="en-US" sz="2400" b="1" i="1" dirty="0">
                <a:solidFill>
                  <a:srgbClr val="FFFF00"/>
                </a:solidFill>
              </a:rPr>
              <a:t>bones are buried in very fine grained clay </a:t>
            </a:r>
            <a:r>
              <a:rPr lang="en-US" sz="2400" b="1" i="1" dirty="0" smtClean="0">
                <a:solidFill>
                  <a:srgbClr val="FFFF00"/>
                </a:solidFill>
              </a:rPr>
              <a:t>	and </a:t>
            </a:r>
            <a:r>
              <a:rPr lang="en-US" sz="2400" b="1" i="1" dirty="0">
                <a:solidFill>
                  <a:srgbClr val="FFFF00"/>
                </a:solidFill>
              </a:rPr>
              <a:t>mud, overlain by sandstone containing </a:t>
            </a:r>
            <a:r>
              <a:rPr lang="en-US" sz="2400" b="1" i="1" dirty="0" smtClean="0">
                <a:solidFill>
                  <a:srgbClr val="FFFF00"/>
                </a:solidFill>
              </a:rPr>
              <a:t>	</a:t>
            </a:r>
            <a:r>
              <a:rPr lang="en-US" sz="2400" b="1" i="1" dirty="0" err="1" smtClean="0">
                <a:solidFill>
                  <a:srgbClr val="FFFF00"/>
                </a:solidFill>
              </a:rPr>
              <a:t>glauconite</a:t>
            </a:r>
            <a:r>
              <a:rPr lang="en-US" sz="2400" b="1" i="1" dirty="0" smtClean="0">
                <a:solidFill>
                  <a:srgbClr val="FFFF00"/>
                </a:solidFill>
              </a:rPr>
              <a:t> (marine).</a:t>
            </a:r>
          </a:p>
          <a:p>
            <a:pPr marL="174625" lvl="0" indent="-174625" eaLnBrk="1" hangingPunct="1"/>
            <a:endParaRPr lang="en-US" sz="1000" dirty="0">
              <a:solidFill>
                <a:srgbClr val="FFFF00"/>
              </a:solidFill>
            </a:endParaRPr>
          </a:p>
          <a:p>
            <a:pPr marL="457200" lvl="0" indent="-457200">
              <a:buAutoNum type="arabicPeriod" startAt="5"/>
            </a:pPr>
            <a:r>
              <a:rPr lang="en-US" sz="2400" dirty="0" smtClean="0">
                <a:solidFill>
                  <a:prstClr val="white"/>
                </a:solidFill>
              </a:rPr>
              <a:t>Associated </a:t>
            </a:r>
            <a:r>
              <a:rPr lang="en-US" sz="2400" dirty="0">
                <a:solidFill>
                  <a:prstClr val="white"/>
                </a:solidFill>
              </a:rPr>
              <a:t>fossil flora and fauna should be consistent with fluvial accumulations. </a:t>
            </a:r>
            <a:endParaRPr lang="en-US" sz="2400" dirty="0" smtClean="0">
              <a:solidFill>
                <a:prstClr val="white"/>
              </a:solidFill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prstClr val="white"/>
                </a:solidFill>
              </a:rPr>
              <a:t>	</a:t>
            </a:r>
            <a:r>
              <a:rPr lang="en-US" sz="2400" b="1" i="1" dirty="0" smtClean="0">
                <a:solidFill>
                  <a:srgbClr val="FFFF00"/>
                </a:solidFill>
              </a:rPr>
              <a:t>NO; </a:t>
            </a:r>
            <a:r>
              <a:rPr lang="en-US" sz="2400" b="1" i="1" dirty="0">
                <a:solidFill>
                  <a:srgbClr val="FFFF00"/>
                </a:solidFill>
              </a:rPr>
              <a:t>find marine elements mixed with </a:t>
            </a:r>
            <a:r>
              <a:rPr lang="en-US" sz="2400" b="1" i="1" dirty="0" smtClean="0">
                <a:solidFill>
                  <a:srgbClr val="FFFF00"/>
                </a:solidFill>
              </a:rPr>
              <a:t>brackish,    	freshwater, and terrestrial forms.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95062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Alternative model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534400" cy="3886200"/>
          </a:xfrm>
        </p:spPr>
        <p:txBody>
          <a:bodyPr/>
          <a:lstStyle/>
          <a:p>
            <a:pPr rtl="0" eaLnBrk="1" fontAlgn="base" hangingPunct="1"/>
            <a:r>
              <a:rPr lang="en-US" sz="2400" baseline="0" dirty="0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Graded bone bed in mudstone is </a:t>
            </a:r>
            <a:r>
              <a:rPr lang="en-US" sz="2400" baseline="0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best explained as a density current deposited rapidly in deeper water</a:t>
            </a:r>
            <a:r>
              <a:rPr lang="en-US" sz="2400" baseline="0" dirty="0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.</a:t>
            </a:r>
          </a:p>
          <a:p>
            <a:pPr rtl="0" eaLnBrk="1" fontAlgn="base" hangingPunct="1"/>
            <a:endParaRPr lang="en-US" sz="2400" dirty="0" smtClean="0"/>
          </a:p>
          <a:p>
            <a:pPr rtl="0" eaLnBrk="1" fontAlgn="base" hangingPunct="1"/>
            <a:r>
              <a:rPr lang="en-US" sz="2400" baseline="0" dirty="0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The widespread sharp upper contact of the bone-containing </a:t>
            </a:r>
            <a:r>
              <a:rPr lang="en-US" sz="2400" dirty="0" err="1" smtClean="0"/>
              <a:t>clay</a:t>
            </a:r>
            <a:r>
              <a:rPr lang="en-US" sz="2400" baseline="0" dirty="0" err="1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stone</a:t>
            </a:r>
            <a:r>
              <a:rPr lang="en-US" sz="2400" baseline="0" dirty="0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 with fine-grained immature sandstone is </a:t>
            </a:r>
            <a:r>
              <a:rPr lang="en-US" sz="2400" baseline="0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best explained by deposition in deeper water.</a:t>
            </a:r>
          </a:p>
          <a:p>
            <a:pPr rtl="0" eaLnBrk="1" fontAlgn="base" hangingPunct="1"/>
            <a:endParaRPr lang="en-US" sz="2000" dirty="0" smtClean="0"/>
          </a:p>
          <a:p>
            <a:pPr rtl="0" eaLnBrk="1" fontAlgn="base" hangingPunct="1"/>
            <a:r>
              <a:rPr lang="en-US" sz="2400" baseline="0" dirty="0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The presence of </a:t>
            </a:r>
            <a:r>
              <a:rPr lang="en-US" sz="2400" baseline="0" dirty="0" err="1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peloidal</a:t>
            </a:r>
            <a:r>
              <a:rPr lang="en-US" sz="2400" baseline="0" dirty="0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 </a:t>
            </a:r>
            <a:r>
              <a:rPr lang="en-US" sz="2400" baseline="0" dirty="0" err="1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glauconite</a:t>
            </a:r>
            <a:r>
              <a:rPr lang="en-US" sz="2400" baseline="0" dirty="0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 is generally considered an </a:t>
            </a:r>
            <a:r>
              <a:rPr lang="en-US" sz="2400" baseline="0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indicator of shelf deposition</a:t>
            </a:r>
            <a:r>
              <a:rPr lang="en-US" sz="2400" baseline="0" dirty="0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.</a:t>
            </a:r>
          </a:p>
          <a:p>
            <a:pPr rtl="0" eaLnBrk="1" fontAlgn="base" hangingPunct="1"/>
            <a:endParaRPr lang="en-US" sz="2000" dirty="0" smtClean="0"/>
          </a:p>
          <a:p>
            <a:pPr rtl="0" eaLnBrk="1" fontAlgn="base" hangingPunct="1"/>
            <a:r>
              <a:rPr lang="en-US" sz="2400" baseline="0" dirty="0" err="1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Dinoflagellates</a:t>
            </a:r>
            <a:r>
              <a:rPr lang="en-US" sz="2400" baseline="0" dirty="0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 and </a:t>
            </a:r>
            <a:r>
              <a:rPr lang="en-US" sz="2400" baseline="0" dirty="0" err="1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acritarchs</a:t>
            </a:r>
            <a:r>
              <a:rPr lang="en-US" sz="2400" baseline="0" dirty="0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 are more consistent with a </a:t>
            </a:r>
            <a:r>
              <a:rPr lang="en-US" sz="2400" baseline="0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shelf environment</a:t>
            </a:r>
            <a:r>
              <a:rPr lang="en-US" sz="2400" baseline="0" dirty="0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.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r>
              <a:rPr lang="en-US" dirty="0">
                <a:solidFill>
                  <a:srgbClr val="0BD0D9">
                    <a:lumMod val="60000"/>
                    <a:lumOff val="40000"/>
                  </a:srgbClr>
                </a:solidFill>
              </a:rPr>
              <a:t>Alternative </a:t>
            </a:r>
            <a:r>
              <a:rPr lang="en-US" dirty="0" smtClean="0">
                <a:solidFill>
                  <a:srgbClr val="0BD0D9">
                    <a:lumMod val="60000"/>
                    <a:lumOff val="40000"/>
                  </a:srgbClr>
                </a:solidFill>
              </a:rPr>
              <a:t>model –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hangingPunct="1"/>
            <a:r>
              <a:rPr lang="en-US" sz="2400" dirty="0">
                <a:solidFill>
                  <a:prstClr val="white"/>
                </a:solidFill>
              </a:rPr>
              <a:t>The presence of abundant teeth of what are now marine organisms are </a:t>
            </a:r>
            <a:r>
              <a:rPr lang="en-US" sz="2400" dirty="0">
                <a:solidFill>
                  <a:srgbClr val="FFFF00"/>
                </a:solidFill>
              </a:rPr>
              <a:t>best explained in a marine setting</a:t>
            </a:r>
            <a:r>
              <a:rPr lang="en-US" sz="2400" dirty="0" smtClean="0">
                <a:solidFill>
                  <a:srgbClr val="FFFF00"/>
                </a:solidFill>
              </a:rPr>
              <a:t>.</a:t>
            </a:r>
          </a:p>
          <a:p>
            <a:pPr lvl="0" eaLnBrk="1" hangingPunct="1"/>
            <a:endParaRPr lang="en-US" sz="2000" dirty="0">
              <a:solidFill>
                <a:prstClr val="white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02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19666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0" y="1"/>
            <a:ext cx="9144000" cy="9143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</a:rPr>
              <a:t>Our Project</a:t>
            </a:r>
            <a:endParaRPr lang="en-US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0" y="6248400"/>
            <a:ext cx="586739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aseline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aseline="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aseline="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aseline="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aseline="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</a:rPr>
              <a:t>Taphonomic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 Study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9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19100" y="29029"/>
            <a:ext cx="8305800" cy="6819610"/>
          </a:xfr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Depositional Setting</a:t>
            </a:r>
            <a:endParaRPr lang="en-US" dirty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Conclusions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990600"/>
            <a:ext cx="8458200" cy="4114800"/>
          </a:xfrm>
        </p:spPr>
        <p:txBody>
          <a:bodyPr/>
          <a:lstStyle/>
          <a:p>
            <a:pPr rtl="0" eaLnBrk="1" fontAlgn="base" hangingPunct="1"/>
            <a:r>
              <a:rPr lang="en-US" sz="2600" baseline="0" dirty="0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An unusual and VERY RICH bone bed in eastern Wyoming is </a:t>
            </a:r>
            <a:r>
              <a:rPr lang="en-US" sz="2600" baseline="0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opening a window into the past</a:t>
            </a:r>
            <a:r>
              <a:rPr lang="en-US" sz="2600" baseline="0" dirty="0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.</a:t>
            </a:r>
          </a:p>
          <a:p>
            <a:pPr rtl="0" eaLnBrk="1" fontAlgn="base" hangingPunct="1"/>
            <a:endParaRPr lang="en-US" sz="1000" dirty="0" smtClean="0"/>
          </a:p>
          <a:p>
            <a:pPr rtl="0" eaLnBrk="1" fontAlgn="base" hangingPunct="1"/>
            <a:r>
              <a:rPr lang="en-US" sz="2600" baseline="0" dirty="0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It is widely acknowledged that dinosaurs and many other forms were </a:t>
            </a:r>
            <a:r>
              <a:rPr lang="en-US" sz="2600" baseline="0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killed by a catastrophe</a:t>
            </a:r>
            <a:r>
              <a:rPr lang="en-US" sz="2600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 </a:t>
            </a:r>
            <a:r>
              <a:rPr lang="en-US" sz="2600" dirty="0" smtClean="0">
                <a:solidFill>
                  <a:srgbClr val="FFFF00"/>
                </a:solidFill>
              </a:rPr>
              <a:t>of g</a:t>
            </a:r>
            <a:r>
              <a:rPr lang="en-US" sz="2600" baseline="0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lobal proportions.</a:t>
            </a:r>
          </a:p>
          <a:p>
            <a:pPr rtl="0" eaLnBrk="1" fontAlgn="base" hangingPunct="1"/>
            <a:endParaRPr lang="en-US" sz="2600" dirty="0" smtClean="0">
              <a:solidFill>
                <a:srgbClr val="FFFF00"/>
              </a:solidFill>
            </a:endParaRPr>
          </a:p>
          <a:p>
            <a:pPr rtl="0" eaLnBrk="1" fontAlgn="base" hangingPunct="1"/>
            <a:r>
              <a:rPr lang="en-US" sz="2600" i="1" dirty="0" smtClean="0"/>
              <a:t>Even early in our investigation, we find abundant evidence for </a:t>
            </a:r>
            <a:r>
              <a:rPr lang="en-US" sz="2600" i="1" dirty="0" err="1" smtClean="0">
                <a:solidFill>
                  <a:srgbClr val="FFFF66"/>
                </a:solidFill>
              </a:rPr>
              <a:t>catasrophic</a:t>
            </a:r>
            <a:r>
              <a:rPr lang="en-US" sz="2600" i="1" dirty="0" smtClean="0">
                <a:solidFill>
                  <a:srgbClr val="FFFF66"/>
                </a:solidFill>
              </a:rPr>
              <a:t> death and burial </a:t>
            </a:r>
            <a:r>
              <a:rPr lang="en-US" sz="2600" i="1" dirty="0" smtClean="0"/>
              <a:t>that fits within a global flood scenario.</a:t>
            </a:r>
          </a:p>
          <a:p>
            <a:pPr rtl="0" eaLnBrk="1" fontAlgn="base" hangingPunct="1"/>
            <a:endParaRPr lang="en-US" sz="2600" i="1" dirty="0"/>
          </a:p>
          <a:p>
            <a:pPr rtl="0" eaLnBrk="1" fontAlgn="base" hangingPunct="1"/>
            <a:r>
              <a:rPr lang="en-US" sz="2600" i="1" dirty="0" smtClean="0">
                <a:solidFill>
                  <a:srgbClr val="FFFF66"/>
                </a:solidFill>
              </a:rPr>
              <a:t>Weighing alternative explanations </a:t>
            </a:r>
            <a:r>
              <a:rPr lang="en-US" sz="2600" i="1" dirty="0" smtClean="0"/>
              <a:t>is always a good thing in science. </a:t>
            </a:r>
          </a:p>
          <a:p>
            <a:pPr rtl="0" eaLnBrk="1" fontAlgn="base" hangingPunct="1"/>
            <a:endParaRPr lang="en-US" sz="2600" i="1" dirty="0" smtClean="0"/>
          </a:p>
          <a:p>
            <a:pPr rtl="0" eaLnBrk="1" fontAlgn="base" hangingPunct="1"/>
            <a:endParaRPr lang="en-US" sz="1000" dirty="0" smtClean="0"/>
          </a:p>
          <a:p>
            <a:pPr rtl="0" eaLnBrk="1" fontAlgn="base" hangingPunct="1"/>
            <a:endParaRPr lang="en-US" sz="10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Snyder\Dino Dig\Dinodig 2014\P61104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61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0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Online Fossil Museum	</a:t>
            </a:r>
            <a:r>
              <a:rPr lang="en-US" dirty="0" smtClean="0"/>
              <a:t>https://fossil.swau.edu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Dinosaur </a:t>
            </a:r>
            <a:r>
              <a:rPr lang="en-US" dirty="0"/>
              <a:t>Research Project 	http://dinosaurproject.swau.edu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74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6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858000"/>
          </a:xfrm>
        </p:spPr>
      </p:pic>
      <p:sp>
        <p:nvSpPr>
          <p:cNvPr id="4" name="Oval 3"/>
          <p:cNvSpPr/>
          <p:nvPr/>
        </p:nvSpPr>
        <p:spPr>
          <a:xfrm>
            <a:off x="6934200" y="22098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990751" y="3275112"/>
            <a:ext cx="1162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6IHPX2jOYJ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35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219200"/>
          </a:xfrm>
        </p:spPr>
        <p:txBody>
          <a:bodyPr/>
          <a:lstStyle/>
          <a:p>
            <a:r>
              <a:rPr lang="en-US" sz="6000" dirty="0" smtClean="0"/>
              <a:t>Our Project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5257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Started -  1996</a:t>
            </a:r>
          </a:p>
          <a:p>
            <a:pPr marL="0" indent="0">
              <a:buNone/>
            </a:pPr>
            <a:r>
              <a:rPr lang="en-US" dirty="0" smtClean="0"/>
              <a:t>Cooperative project sponsored by </a:t>
            </a:r>
          </a:p>
          <a:p>
            <a:pPr marL="400050" lvl="1" indent="0">
              <a:buNone/>
            </a:pPr>
            <a:r>
              <a:rPr lang="en-US" dirty="0" smtClean="0"/>
              <a:t>1. Earth </a:t>
            </a:r>
            <a:r>
              <a:rPr lang="en-US" dirty="0"/>
              <a:t>History Research Center</a:t>
            </a:r>
          </a:p>
          <a:p>
            <a:pPr marL="400050" lvl="1" indent="0">
              <a:buNone/>
            </a:pPr>
            <a:r>
              <a:rPr lang="en-US" dirty="0" smtClean="0"/>
              <a:t>2. Southwestern </a:t>
            </a:r>
            <a:r>
              <a:rPr lang="en-US" dirty="0"/>
              <a:t>Adventist University </a:t>
            </a:r>
            <a:endParaRPr lang="en-US" dirty="0" smtClean="0"/>
          </a:p>
          <a:p>
            <a:pPr marL="400050" lvl="1" indent="0">
              <a:buNone/>
            </a:pPr>
            <a:r>
              <a:rPr lang="en-US" dirty="0" smtClean="0"/>
              <a:t>3. Hanson Research Station</a:t>
            </a:r>
          </a:p>
          <a:p>
            <a:pPr marL="400050" lvl="1" indent="0">
              <a:buNone/>
            </a:pPr>
            <a:r>
              <a:rPr lang="en-US" dirty="0" smtClean="0"/>
              <a:t>4. Support from Southern Adventist Univ.</a:t>
            </a:r>
          </a:p>
          <a:p>
            <a:pPr marL="0" indent="0">
              <a:buNone/>
            </a:pPr>
            <a:r>
              <a:rPr lang="en-US" dirty="0" smtClean="0"/>
              <a:t>Currently: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– June </a:t>
            </a:r>
            <a:r>
              <a:rPr lang="en-US" dirty="0" smtClean="0">
                <a:solidFill>
                  <a:srgbClr val="FF0000"/>
                </a:solidFill>
              </a:rPr>
              <a:t>excavations</a:t>
            </a:r>
            <a:r>
              <a:rPr lang="en-US" dirty="0" smtClean="0"/>
              <a:t> in Wyoming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July to May in Texas (SWAU)  				</a:t>
            </a:r>
            <a:r>
              <a:rPr lang="en-US" sz="2800" dirty="0" smtClean="0">
                <a:solidFill>
                  <a:srgbClr val="FF0000"/>
                </a:solidFill>
              </a:rPr>
              <a:t>preparation, </a:t>
            </a:r>
            <a:r>
              <a:rPr lang="en-US" sz="2800" dirty="0" err="1" smtClean="0">
                <a:solidFill>
                  <a:srgbClr val="FF0000"/>
                </a:solidFill>
              </a:rPr>
              <a:t>curation</a:t>
            </a:r>
            <a:r>
              <a:rPr lang="en-US" sz="2800" dirty="0" smtClean="0">
                <a:solidFill>
                  <a:srgbClr val="FF0000"/>
                </a:solidFill>
              </a:rPr>
              <a:t> and analysis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594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:\Snyder\Research\Dinosaurs\Western Interior Seaway - Ros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71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191869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Top of </a:t>
            </a:r>
            <a:r>
              <a:rPr lang="en-US" sz="3600" b="1" dirty="0"/>
              <a:t>M</a:t>
            </a:r>
            <a:r>
              <a:rPr lang="en-US" sz="3600" b="1" dirty="0" smtClean="0"/>
              <a:t>ESOZOIC 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0796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60" name="Picture 4" descr="Fig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175"/>
            <a:ext cx="86868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7"/>
          <p:cNvSpPr txBox="1">
            <a:spLocks noChangeArrowheads="1"/>
          </p:cNvSpPr>
          <p:nvPr/>
        </p:nvSpPr>
        <p:spPr bwMode="auto">
          <a:xfrm rot="-1332209">
            <a:off x="7391400" y="3276600"/>
            <a:ext cx="1143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>
                <a:solidFill>
                  <a:srgbClr val="FF0000"/>
                </a:solidFill>
                <a:latin typeface="Wingdings 3" pitchFamily="18" charset="2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421572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438834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2">
                    <a:lumMod val="90000"/>
                  </a:schemeClr>
                </a:solidFill>
              </a:rPr>
              <a:t>1000 Feet Up</a:t>
            </a:r>
            <a:endParaRPr lang="en-US" sz="44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8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" y="381000"/>
            <a:ext cx="9139536" cy="6096000"/>
          </a:xfrm>
        </p:spPr>
      </p:pic>
    </p:spTree>
    <p:extLst>
      <p:ext uri="{BB962C8B-B14F-4D97-AF65-F5344CB8AC3E}">
        <p14:creationId xmlns:p14="http://schemas.microsoft.com/office/powerpoint/2010/main" val="140658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Snyder\Dino Dig\Dinodig 2014\P61404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6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C:\Documents and Settings\DinoDig\Desktop\Staff\IMG_8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6096001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1280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5"/>
          <p:cNvSpPr txBox="1">
            <a:spLocks/>
          </p:cNvSpPr>
          <p:nvPr/>
        </p:nvSpPr>
        <p:spPr bwMode="auto">
          <a:xfrm>
            <a:off x="647700" y="576262"/>
            <a:ext cx="7772400" cy="762000"/>
          </a:xfrm>
          <a:prstGeom prst="rect">
            <a:avLst/>
          </a:prstGeom>
          <a:solidFill>
            <a:schemeClr val="bg2">
              <a:alpha val="46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Arial Unicode MS"/>
                <a:ea typeface="+mn-ea"/>
                <a:cs typeface="+mn-cs"/>
              </a:rPr>
              <a:t>Participants</a:t>
            </a:r>
            <a:endParaRPr lang="en-US" b="1" kern="1200" dirty="0" smtClean="0">
              <a:solidFill>
                <a:schemeClr val="tx1"/>
              </a:solidFill>
              <a:latin typeface="Arial Unicode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44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l="4884" t="12080" b="27517"/>
          <a:stretch>
            <a:fillRect/>
          </a:stretch>
        </p:blipFill>
        <p:spPr bwMode="auto">
          <a:xfrm>
            <a:off x="0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381000" y="152400"/>
            <a:ext cx="7772400" cy="1143000"/>
          </a:xfrm>
        </p:spPr>
        <p:txBody>
          <a:bodyPr/>
          <a:lstStyle/>
          <a:p>
            <a:r>
              <a:rPr lang="en-US" dirty="0" smtClean="0"/>
              <a:t>Reaching</a:t>
            </a:r>
            <a:r>
              <a:rPr lang="en-US" baseline="0" dirty="0" smtClean="0"/>
              <a:t> the Site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5" descr="dese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</a:rPr>
              <a:t>Too Hot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3" y="365125"/>
            <a:ext cx="9180513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Our Work Site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4648200" y="25146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 Unicode MS" pitchFamily="34" charset="-128"/>
              </a:rPr>
              <a:t>New Site Opened Last Year</a:t>
            </a:r>
          </a:p>
        </p:txBody>
      </p:sp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4114800" y="2514600"/>
            <a:ext cx="5778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latin typeface="Wingdings 3" pitchFamily="18" charset="2"/>
              </a:rPr>
              <a:t>l</a:t>
            </a:r>
          </a:p>
        </p:txBody>
      </p:sp>
      <p:pic>
        <p:nvPicPr>
          <p:cNvPr id="26629" name="Picture 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295400"/>
            <a:ext cx="9144000" cy="4448175"/>
          </a:xfr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/>
              <a:t>Our Bone Bed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2000250"/>
          </a:xfrm>
        </p:spPr>
        <p:txBody>
          <a:bodyPr/>
          <a:lstStyle/>
          <a:p>
            <a:r>
              <a:rPr lang="en-US" sz="5400" dirty="0" smtClean="0"/>
              <a:t>Types of Dinosaurs</a:t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b="1" dirty="0" smtClean="0"/>
              <a:t>Herbivores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41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dm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85800" y="5867400"/>
            <a:ext cx="7772400" cy="1143000"/>
          </a:xfrm>
        </p:spPr>
        <p:txBody>
          <a:bodyPr/>
          <a:lstStyle/>
          <a:p>
            <a:r>
              <a:rPr lang="en-US" i="1" dirty="0" err="1" smtClean="0"/>
              <a:t>Edmontosaurus</a:t>
            </a:r>
            <a:r>
              <a:rPr lang="en-US" i="1" dirty="0" smtClean="0"/>
              <a:t> </a:t>
            </a:r>
            <a:r>
              <a:rPr lang="en-US" i="1" dirty="0" err="1" smtClean="0"/>
              <a:t>annectens</a:t>
            </a:r>
            <a:endParaRPr lang="en-US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tri"/>
          <p:cNvPicPr>
            <a:picLocks noChangeAspect="1" noChangeArrowheads="1"/>
          </p:cNvPicPr>
          <p:nvPr/>
        </p:nvPicPr>
        <p:blipFill>
          <a:blip r:embed="rId3" cstate="print"/>
          <a:srcRect l="2439" t="15176" b="18699"/>
          <a:stretch>
            <a:fillRect/>
          </a:stretch>
        </p:blipFill>
        <p:spPr bwMode="auto">
          <a:xfrm>
            <a:off x="0" y="1752600"/>
            <a:ext cx="914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i="1" dirty="0" smtClean="0"/>
              <a:t>Triceratops </a:t>
            </a:r>
            <a:r>
              <a:rPr lang="en-US" i="1" dirty="0" err="1" smtClean="0"/>
              <a:t>horridus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ol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8538"/>
            <a:ext cx="9144000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69925" y="1219200"/>
            <a:ext cx="3292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533400" y="1066800"/>
            <a:ext cx="2743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chemeClr val="bg1"/>
                </a:solidFill>
                <a:latin typeface="Arial Rounded MT Bold" pitchFamily="34" charset="0"/>
              </a:rPr>
              <a:t>Nodosaurus</a:t>
            </a: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938" y="990600"/>
            <a:ext cx="9151938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i="1" dirty="0" err="1" smtClean="0"/>
              <a:t>Nodosaurus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achysl"/>
          <p:cNvPicPr>
            <a:picLocks noChangeAspect="1" noChangeArrowheads="1"/>
          </p:cNvPicPr>
          <p:nvPr/>
        </p:nvPicPr>
        <p:blipFill>
          <a:blip r:embed="rId3" cstate="print"/>
          <a:srcRect t="19740"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914400" y="5867400"/>
            <a:ext cx="4359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974725" y="5421313"/>
            <a:ext cx="458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i="1" dirty="0" err="1" smtClean="0"/>
              <a:t>Pachycephalosaurus</a:t>
            </a:r>
            <a:r>
              <a:rPr lang="en-US" i="1" dirty="0" smtClean="0"/>
              <a:t> sp.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609600"/>
            <a:ext cx="9131300" cy="555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i="1" dirty="0" err="1" smtClean="0"/>
              <a:t>Struthiomimus</a:t>
            </a:r>
            <a:r>
              <a:rPr lang="en-US" i="1" baseline="0" dirty="0" smtClean="0"/>
              <a:t> sp.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4087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thescelo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5800" y="1143000"/>
            <a:ext cx="8001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i="1" dirty="0" err="1" smtClean="0"/>
              <a:t>Thescelosaurus</a:t>
            </a:r>
            <a:r>
              <a:rPr lang="en-US" i="1" dirty="0" smtClean="0"/>
              <a:t> sp.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1837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" y="0"/>
            <a:ext cx="9113044" cy="7291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609600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err="1" smtClean="0">
                <a:solidFill>
                  <a:schemeClr val="tx2">
                    <a:lumMod val="90000"/>
                  </a:schemeClr>
                </a:solidFill>
                <a:latin typeface="Arial Rounded MT Bold" panose="020F0704030504030204" pitchFamily="34" charset="0"/>
              </a:rPr>
              <a:t>Anzu</a:t>
            </a:r>
            <a:r>
              <a:rPr lang="en-US" sz="3600" i="1" dirty="0" smtClean="0">
                <a:solidFill>
                  <a:schemeClr val="tx2">
                    <a:lumMod val="9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i="1" dirty="0" err="1">
                <a:solidFill>
                  <a:schemeClr val="tx2">
                    <a:lumMod val="90000"/>
                  </a:schemeClr>
                </a:solidFill>
                <a:latin typeface="Arial Rounded MT Bold" panose="020F0704030504030204" pitchFamily="34" charset="0"/>
              </a:rPr>
              <a:t>w</a:t>
            </a:r>
            <a:r>
              <a:rPr lang="en-US" sz="3600" i="1" dirty="0" err="1" smtClean="0">
                <a:solidFill>
                  <a:schemeClr val="tx2">
                    <a:lumMod val="90000"/>
                  </a:schemeClr>
                </a:solidFill>
                <a:latin typeface="Arial Rounded MT Bold" panose="020F0704030504030204" pitchFamily="34" charset="0"/>
              </a:rPr>
              <a:t>yliei</a:t>
            </a:r>
            <a:endParaRPr lang="en-US" sz="3600" i="1" dirty="0">
              <a:solidFill>
                <a:schemeClr val="tx2">
                  <a:lumMod val="9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4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o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700"/>
            <a:ext cx="861060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Too Cold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2362200"/>
          </a:xfrm>
        </p:spPr>
        <p:txBody>
          <a:bodyPr/>
          <a:lstStyle/>
          <a:p>
            <a:r>
              <a:rPr lang="en-US" sz="5400" dirty="0" smtClean="0"/>
              <a:t>Types of Dinosaurs</a:t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b="1" dirty="0" smtClean="0"/>
              <a:t>Carnivores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73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2209800" y="1143000"/>
            <a:ext cx="3124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chemeClr val="bg1"/>
                </a:solidFill>
                <a:latin typeface="Arial Rounded MT Bold" pitchFamily="34" charset="0"/>
              </a:rPr>
              <a:t>Troodon sp.</a:t>
            </a:r>
          </a:p>
        </p:txBody>
      </p:sp>
      <p:pic>
        <p:nvPicPr>
          <p:cNvPr id="46083" name="Picture 3" descr="1din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50950"/>
            <a:ext cx="91440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i="1" dirty="0" err="1" smtClean="0"/>
              <a:t>Troodon</a:t>
            </a:r>
            <a:r>
              <a:rPr lang="en-US" i="1" dirty="0" smtClean="0"/>
              <a:t> sp.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 t="11088"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i="1" dirty="0" err="1" smtClean="0"/>
              <a:t>Dromaeosaurus</a:t>
            </a:r>
            <a:endParaRPr lang="en-US" i="1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3338"/>
            <a:ext cx="9144000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rtl="0" fontAlgn="base"/>
            <a:r>
              <a:rPr lang="en-US" sz="4400" i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Saurornitholestes</a:t>
            </a:r>
            <a:endParaRPr lang="en-US" sz="3200" i="1" kern="1200" dirty="0" smtClean="0">
              <a:solidFill>
                <a:srgbClr val="FF0000"/>
              </a:solidFill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77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Nanot2rtdst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46138"/>
            <a:ext cx="9144000" cy="516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i="1" dirty="0" err="1" smtClean="0"/>
              <a:t>Nanotyrannus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aublysod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0"/>
            <a:ext cx="94488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4953000"/>
            <a:ext cx="4648200" cy="1143000"/>
          </a:xfrm>
          <a:solidFill>
            <a:schemeClr val="bg2">
              <a:alpha val="0"/>
            </a:schemeClr>
          </a:solidFill>
        </p:spPr>
        <p:txBody>
          <a:bodyPr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i="1" dirty="0" err="1" smtClean="0">
                <a:solidFill>
                  <a:schemeClr val="tx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Aublysodon</a:t>
            </a:r>
            <a:r>
              <a:rPr lang="en-US" sz="4400" i="1" dirty="0" smtClean="0">
                <a:solidFill>
                  <a:schemeClr val="tx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 sp.</a:t>
            </a:r>
            <a:endParaRPr lang="en-US" i="1" dirty="0" smtClean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9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trex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-152400" y="381000"/>
            <a:ext cx="6019800" cy="1143000"/>
          </a:xfrm>
          <a:solidFill>
            <a:schemeClr val="bg2">
              <a:alpha val="45000"/>
            </a:schemeClr>
          </a:solidFill>
        </p:spPr>
        <p:txBody>
          <a:bodyPr/>
          <a:lstStyle/>
          <a:p>
            <a:r>
              <a:rPr lang="en-US" dirty="0" smtClean="0"/>
              <a:t>Tyrannosaurus </a:t>
            </a:r>
            <a:r>
              <a:rPr lang="en-US" dirty="0" err="1" smtClean="0"/>
              <a:t>rex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 bwMode="auto">
          <a:xfrm>
            <a:off x="1219200" y="5257800"/>
            <a:ext cx="7772400" cy="1143000"/>
          </a:xfrm>
          <a:prstGeom prst="rect">
            <a:avLst/>
          </a:prstGeom>
          <a:solidFill>
            <a:srgbClr val="B9A46F">
              <a:alpha val="65882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sz="7200" b="1" dirty="0" smtClean="0"/>
              <a:t>In the quarry…</a:t>
            </a:r>
            <a:endParaRPr lang="en-US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 descr="C:\Documents and Settings\DinoDig\Desktop\Staff\IMG_697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52313" y="609600"/>
            <a:ext cx="2744058" cy="4114800"/>
          </a:xfrm>
          <a:prstGeom prst="rect">
            <a:avLst/>
          </a:prstGeom>
          <a:noFill/>
        </p:spPr>
      </p:pic>
      <p:sp>
        <p:nvSpPr>
          <p:cNvPr id="9" name="Title 7"/>
          <p:cNvSpPr txBox="1">
            <a:spLocks/>
          </p:cNvSpPr>
          <p:nvPr/>
        </p:nvSpPr>
        <p:spPr bwMode="auto">
          <a:xfrm>
            <a:off x="3031925" y="4953000"/>
            <a:ext cx="276013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Art Chadwick, Ph.D.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Geology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7"/>
          <p:cNvSpPr txBox="1">
            <a:spLocks/>
          </p:cNvSpPr>
          <p:nvPr/>
        </p:nvSpPr>
        <p:spPr bwMode="auto">
          <a:xfrm>
            <a:off x="0" y="4953000"/>
            <a:ext cx="274405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Larry Turner, Ph.D.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Geophysics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2275" name="Picture 3" descr="C:\Documents and Settings\DinoDig\Desktop\IMG_861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609600"/>
            <a:ext cx="2744058" cy="4114800"/>
          </a:xfrm>
          <a:prstGeom prst="rect">
            <a:avLst/>
          </a:prstGeom>
          <a:noFill/>
        </p:spPr>
      </p:pic>
      <p:sp>
        <p:nvSpPr>
          <p:cNvPr id="11" name="Title 7"/>
          <p:cNvSpPr txBox="1">
            <a:spLocks/>
          </p:cNvSpPr>
          <p:nvPr/>
        </p:nvSpPr>
        <p:spPr bwMode="auto">
          <a:xfrm>
            <a:off x="6248400" y="4944533"/>
            <a:ext cx="276013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Justin Woods, 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Technical Director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DSC_75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609600"/>
            <a:ext cx="268314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1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75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4600" y="609600"/>
            <a:ext cx="2683145" cy="4038600"/>
          </a:xfrm>
          <a:prstGeom prst="rect">
            <a:avLst/>
          </a:prstGeom>
        </p:spPr>
      </p:pic>
      <p:pic>
        <p:nvPicPr>
          <p:cNvPr id="7" name="Picture 6" descr="DSC_77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609600"/>
            <a:ext cx="2667000" cy="4014299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400" y="3048000"/>
            <a:ext cx="2667000" cy="1143000"/>
          </a:xfrm>
        </p:spPr>
        <p:txBody>
          <a:bodyPr/>
          <a:lstStyle/>
          <a:p>
            <a:r>
              <a:rPr lang="en-US" sz="2400" dirty="0" smtClean="0"/>
              <a:t>Staff</a:t>
            </a:r>
            <a:endParaRPr lang="en-US" sz="2400" dirty="0"/>
          </a:p>
        </p:txBody>
      </p:sp>
      <p:sp>
        <p:nvSpPr>
          <p:cNvPr id="9" name="Title 7"/>
          <p:cNvSpPr txBox="1">
            <a:spLocks/>
          </p:cNvSpPr>
          <p:nvPr/>
        </p:nvSpPr>
        <p:spPr bwMode="auto">
          <a:xfrm>
            <a:off x="3200400" y="4648200"/>
            <a:ext cx="266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Amy Teague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Quarry Leader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12 Years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7"/>
          <p:cNvSpPr txBox="1">
            <a:spLocks/>
          </p:cNvSpPr>
          <p:nvPr/>
        </p:nvSpPr>
        <p:spPr bwMode="auto">
          <a:xfrm>
            <a:off x="6324600" y="4648200"/>
            <a:ext cx="266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Tyke Connell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Quarry Leader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14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Yrs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7"/>
          <p:cNvSpPr txBox="1">
            <a:spLocks/>
          </p:cNvSpPr>
          <p:nvPr/>
        </p:nvSpPr>
        <p:spPr bwMode="auto">
          <a:xfrm>
            <a:off x="152400" y="4648200"/>
            <a:ext cx="266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Kathleen Wilson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Quarry Leader 18 </a:t>
            </a:r>
            <a:r>
              <a:rPr lang="en-US" sz="2400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yrs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DSC_7618.JPG"/>
          <p:cNvPicPr>
            <a:picLocks noChangeAspect="1"/>
          </p:cNvPicPr>
          <p:nvPr/>
        </p:nvPicPr>
        <p:blipFill>
          <a:blip r:embed="rId4" cstate="print"/>
          <a:srcRect l="6250"/>
          <a:stretch>
            <a:fillRect/>
          </a:stretch>
        </p:blipFill>
        <p:spPr>
          <a:xfrm>
            <a:off x="119375" y="609600"/>
            <a:ext cx="270002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0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12" descr="mudcrack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228600" y="152400"/>
            <a:ext cx="9601200" cy="6515100"/>
          </a:xfrm>
          <a:noFill/>
        </p:spPr>
      </p:pic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54102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Too Dry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7591.JPG"/>
          <p:cNvPicPr>
            <a:picLocks noChangeAspect="1"/>
          </p:cNvPicPr>
          <p:nvPr/>
        </p:nvPicPr>
        <p:blipFill>
          <a:blip r:embed="rId2" cstate="print"/>
          <a:srcRect l="17040" r="37225"/>
          <a:stretch>
            <a:fillRect/>
          </a:stretch>
        </p:blipFill>
        <p:spPr>
          <a:xfrm>
            <a:off x="6175171" y="609600"/>
            <a:ext cx="2740229" cy="3995558"/>
          </a:xfrm>
          <a:prstGeom prst="rect">
            <a:avLst/>
          </a:prstGeom>
        </p:spPr>
      </p:pic>
      <p:pic>
        <p:nvPicPr>
          <p:cNvPr id="7" name="Picture 6" descr="DSC_77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07570" y="609600"/>
            <a:ext cx="2869930" cy="40386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400" y="3048000"/>
            <a:ext cx="2667000" cy="1143000"/>
          </a:xfrm>
        </p:spPr>
        <p:txBody>
          <a:bodyPr/>
          <a:lstStyle/>
          <a:p>
            <a:r>
              <a:rPr lang="en-US" sz="2400" dirty="0" smtClean="0"/>
              <a:t>Staff</a:t>
            </a:r>
            <a:endParaRPr lang="en-US" sz="2400" dirty="0"/>
          </a:p>
        </p:txBody>
      </p:sp>
      <p:sp>
        <p:nvSpPr>
          <p:cNvPr id="9" name="Title 7"/>
          <p:cNvSpPr txBox="1">
            <a:spLocks/>
          </p:cNvSpPr>
          <p:nvPr/>
        </p:nvSpPr>
        <p:spPr bwMode="auto">
          <a:xfrm>
            <a:off x="3200400" y="4648200"/>
            <a:ext cx="266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Keith Snyder,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Ph.D., Quarry Leader 9 </a:t>
            </a:r>
            <a:r>
              <a:rPr lang="en-US" sz="24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Y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7"/>
          <p:cNvSpPr txBox="1">
            <a:spLocks/>
          </p:cNvSpPr>
          <p:nvPr/>
        </p:nvSpPr>
        <p:spPr bwMode="auto">
          <a:xfrm>
            <a:off x="6324600" y="4800600"/>
            <a:ext cx="266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Zury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Franco, MD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Fossil Expert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9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Yrs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7"/>
          <p:cNvSpPr txBox="1">
            <a:spLocks/>
          </p:cNvSpPr>
          <p:nvPr/>
        </p:nvSpPr>
        <p:spPr bwMode="auto">
          <a:xfrm>
            <a:off x="152400" y="4876800"/>
            <a:ext cx="266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Stefan Gray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Quarry Leader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9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Yrs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DSC_76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767" y="609600"/>
            <a:ext cx="2693241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7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7723.JPG"/>
          <p:cNvPicPr>
            <a:picLocks noChangeAspect="1"/>
          </p:cNvPicPr>
          <p:nvPr/>
        </p:nvPicPr>
        <p:blipFill>
          <a:blip r:embed="rId2" cstate="print"/>
          <a:srcRect r="6260"/>
          <a:stretch>
            <a:fillRect/>
          </a:stretch>
        </p:blipFill>
        <p:spPr>
          <a:xfrm>
            <a:off x="3104260" y="609600"/>
            <a:ext cx="2839340" cy="4038599"/>
          </a:xfrm>
          <a:prstGeom prst="rect">
            <a:avLst/>
          </a:prstGeom>
        </p:spPr>
      </p:pic>
      <p:sp>
        <p:nvSpPr>
          <p:cNvPr id="9" name="Title 7"/>
          <p:cNvSpPr txBox="1">
            <a:spLocks/>
          </p:cNvSpPr>
          <p:nvPr/>
        </p:nvSpPr>
        <p:spPr bwMode="auto">
          <a:xfrm>
            <a:off x="3200400" y="4800600"/>
            <a:ext cx="266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Rose Weeks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Sedimentology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Yrs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7"/>
          <p:cNvSpPr txBox="1">
            <a:spLocks/>
          </p:cNvSpPr>
          <p:nvPr/>
        </p:nvSpPr>
        <p:spPr bwMode="auto">
          <a:xfrm>
            <a:off x="6324600" y="4800600"/>
            <a:ext cx="266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Michael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Harriss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Chief Technician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9</a:t>
            </a:r>
            <a:r>
              <a:rPr lang="en-US" sz="2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Yrs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7"/>
          <p:cNvSpPr txBox="1">
            <a:spLocks/>
          </p:cNvSpPr>
          <p:nvPr/>
        </p:nvSpPr>
        <p:spPr bwMode="auto">
          <a:xfrm>
            <a:off x="228600" y="4800600"/>
            <a:ext cx="266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Erin Maloney, Ph.D.</a:t>
            </a:r>
          </a:p>
          <a:p>
            <a:pPr lvl="0" algn="ctr" eaLnBrk="0" hangingPunct="0"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Quarry Leader                                                                                                                   9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Yrs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DSC_76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200" y="609600"/>
            <a:ext cx="2683144" cy="40386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2881815" cy="403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87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 smtClean="0"/>
              <a:t>Our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763000" cy="5791200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b="1" i="1" dirty="0" err="1" smtClean="0"/>
              <a:t>Taphonomic</a:t>
            </a:r>
            <a:r>
              <a:rPr lang="en-US" b="1" i="1" dirty="0" smtClean="0"/>
              <a:t> Approach </a:t>
            </a:r>
            <a:r>
              <a:rPr lang="en-US" dirty="0" smtClean="0"/>
              <a:t>to understanding </a:t>
            </a:r>
            <a:r>
              <a:rPr lang="en-US" b="1" i="1" dirty="0" smtClean="0">
                <a:solidFill>
                  <a:srgbClr val="FFFF00"/>
                </a:solidFill>
              </a:rPr>
              <a:t>one of the largest dinosaur </a:t>
            </a:r>
            <a:r>
              <a:rPr lang="en-US" b="1" i="1" dirty="0" err="1" smtClean="0">
                <a:solidFill>
                  <a:srgbClr val="FFFF00"/>
                </a:solidFill>
              </a:rPr>
              <a:t>bonebeds</a:t>
            </a:r>
            <a:r>
              <a:rPr lang="en-US" b="1" i="1" dirty="0" smtClean="0">
                <a:solidFill>
                  <a:srgbClr val="FFFF00"/>
                </a:solidFill>
              </a:rPr>
              <a:t> in the world</a:t>
            </a:r>
            <a:r>
              <a:rPr lang="en-US" dirty="0" smtClean="0"/>
              <a:t>. </a:t>
            </a:r>
          </a:p>
          <a:p>
            <a:endParaRPr lang="en-US" sz="1000" dirty="0" smtClean="0"/>
          </a:p>
          <a:p>
            <a:r>
              <a:rPr lang="en-US" b="1" i="1" dirty="0" err="1" smtClean="0"/>
              <a:t>Taphonomy</a:t>
            </a:r>
            <a:r>
              <a:rPr lang="en-US" dirty="0" smtClean="0"/>
              <a:t> is the study of everything that happens from the time an organism dies until it is excavated.</a:t>
            </a:r>
            <a:endParaRPr lang="en-US" sz="1000" dirty="0" smtClean="0"/>
          </a:p>
          <a:p>
            <a:endParaRPr lang="en-US" sz="1000" dirty="0" smtClean="0"/>
          </a:p>
          <a:p>
            <a:r>
              <a:rPr lang="en-US" b="1" i="1" dirty="0" err="1" smtClean="0"/>
              <a:t>Taphonomy</a:t>
            </a:r>
            <a:r>
              <a:rPr lang="en-US" dirty="0" smtClean="0"/>
              <a:t> includes cause of death, post-mortem history, and any changes that have occurred after burial.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62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GPS-GIS Technology</a:t>
            </a:r>
            <a:endParaRPr lang="en-US" dirty="0" smtClean="0">
              <a:solidFill>
                <a:srgbClr val="66FFFF"/>
              </a:solidFill>
              <a:latin typeface="Arial Rounded MT Bold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8077200" cy="4724400"/>
          </a:xfrm>
          <a:solidFill>
            <a:schemeClr val="bg2">
              <a:alpha val="45000"/>
            </a:schemeClr>
          </a:solidFill>
        </p:spPr>
        <p:txBody>
          <a:bodyPr/>
          <a:lstStyle/>
          <a:p>
            <a:pPr rtl="0" eaLnBrk="1" fontAlgn="base" hangingPunct="1"/>
            <a:r>
              <a:rPr lang="en-US" dirty="0"/>
              <a:t>M</a:t>
            </a:r>
            <a:r>
              <a:rPr lang="en-US" sz="3200" baseline="0" dirty="0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apping bones using high resolution      GPS.</a:t>
            </a:r>
          </a:p>
          <a:p>
            <a:pPr rtl="0" eaLnBrk="1" fontAlgn="base" hangingPunct="1"/>
            <a:endParaRPr lang="en-US" sz="1200" dirty="0" smtClean="0"/>
          </a:p>
          <a:p>
            <a:pPr rtl="0" eaLnBrk="1" fontAlgn="base" hangingPunct="1"/>
            <a:r>
              <a:rPr lang="en-US" sz="3200" baseline="0" dirty="0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GPS data is combined with digital photos of bones in the computer.</a:t>
            </a:r>
          </a:p>
          <a:p>
            <a:pPr rtl="0" eaLnBrk="1" fontAlgn="base" hangingPunct="1"/>
            <a:endParaRPr lang="en-US" sz="1200" dirty="0" smtClean="0"/>
          </a:p>
          <a:p>
            <a:r>
              <a:rPr lang="en-US" sz="3200" baseline="0" dirty="0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The bones can then be seen in the computer </a:t>
            </a:r>
            <a:r>
              <a:rPr lang="en-US" sz="3200" u="sng" baseline="0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just as they looked in the ground</a:t>
            </a:r>
            <a:r>
              <a:rPr lang="en-US" sz="3200" baseline="0" dirty="0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 , but with the dirt removed.</a:t>
            </a:r>
            <a:endParaRPr lang="en-US" dirty="0" smtClean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9971" y="139390"/>
            <a:ext cx="7424057" cy="6579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1408331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Base Station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rover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4413" y="0"/>
            <a:ext cx="4575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19400" y="457200"/>
            <a:ext cx="125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Rover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981200" y="838200"/>
            <a:ext cx="161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Picture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6324" name="Picture 4" descr="2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-1588"/>
            <a:ext cx="8001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295400" y="609600"/>
            <a:ext cx="2480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Data Points</a:t>
            </a:r>
            <a:endParaRPr lang="en-US" sz="36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75" y="0"/>
            <a:ext cx="802005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38200" y="381000"/>
            <a:ext cx="25955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Superimpose</a:t>
            </a:r>
          </a:p>
          <a:p>
            <a:r>
              <a:rPr lang="en-US" sz="3600" dirty="0" smtClean="0">
                <a:solidFill>
                  <a:srgbClr val="7030A0"/>
                </a:solidFill>
              </a:rPr>
              <a:t>Picture on</a:t>
            </a:r>
          </a:p>
          <a:p>
            <a:r>
              <a:rPr lang="en-US" sz="3600" dirty="0" smtClean="0">
                <a:solidFill>
                  <a:srgbClr val="7030A0"/>
                </a:solidFill>
              </a:rPr>
              <a:t>Data Points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north04"/>
          <p:cNvPicPr>
            <a:picLocks noChangeAspect="1" noChangeArrowheads="1"/>
          </p:cNvPicPr>
          <p:nvPr/>
        </p:nvPicPr>
        <p:blipFill>
          <a:blip r:embed="rId2" cstate="print"/>
          <a:srcRect t="44706" r="2136" b="2353"/>
          <a:stretch>
            <a:fillRect/>
          </a:stretch>
        </p:blipFill>
        <p:spPr bwMode="auto">
          <a:xfrm>
            <a:off x="1143000" y="0"/>
            <a:ext cx="800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447800" y="438834"/>
            <a:ext cx="2907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Final Product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 t="27988"/>
          <a:stretch>
            <a:fillRect/>
          </a:stretch>
        </p:blipFill>
        <p:spPr bwMode="auto">
          <a:xfrm>
            <a:off x="228600" y="1981200"/>
            <a:ext cx="89154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Too Wet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/>
              <a:t>Main Quarries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Turner (North) Quarry</a:t>
            </a:r>
          </a:p>
          <a:p>
            <a:r>
              <a:rPr lang="en-US" dirty="0" smtClean="0"/>
              <a:t>An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52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43400" y="2895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1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30" y="0"/>
            <a:ext cx="8483339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397029" y="4385690"/>
            <a:ext cx="3859629" cy="178651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74896">
            <a:off x="1751045" y="403455"/>
            <a:ext cx="4664939" cy="29972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73283">
            <a:off x="3001780" y="3401248"/>
            <a:ext cx="3816553" cy="15076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813" y="3429000"/>
            <a:ext cx="1504674" cy="173621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836746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63491" name="Subtitle 2"/>
          <p:cNvSpPr>
            <a:spLocks noGrp="1"/>
          </p:cNvSpPr>
          <p:nvPr>
            <p:ph type="subTitle" idx="4294967295"/>
          </p:nvPr>
        </p:nvSpPr>
        <p:spPr>
          <a:xfrm>
            <a:off x="1549400" y="4059238"/>
            <a:ext cx="6045200" cy="159385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63492" name="Picture 3" descr="north9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-457200"/>
            <a:ext cx="8499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4"/>
          <p:cNvSpPr txBox="1">
            <a:spLocks noChangeArrowheads="1"/>
          </p:cNvSpPr>
          <p:nvPr/>
        </p:nvSpPr>
        <p:spPr bwMode="auto">
          <a:xfrm>
            <a:off x="304800" y="304800"/>
            <a:ext cx="3283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entury Gothic" pitchFamily="34" charset="0"/>
              </a:rPr>
              <a:t>NORTH QUARRY </a:t>
            </a:r>
            <a:r>
              <a:rPr lang="en-US" sz="2400" b="1" dirty="0">
                <a:latin typeface="Century Gothic" pitchFamily="34" charset="0"/>
              </a:rPr>
              <a:t>1999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north99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-457200"/>
            <a:ext cx="8499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04800" y="304800"/>
            <a:ext cx="3283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entury Gothic" pitchFamily="34" charset="0"/>
              </a:rPr>
              <a:t>NORTH QUARRY 2000</a:t>
            </a:r>
            <a:endParaRPr lang="en-US" sz="2400" b="1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north99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-457200"/>
            <a:ext cx="8499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04800" y="304800"/>
            <a:ext cx="3283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entury Gothic" pitchFamily="34" charset="0"/>
              </a:rPr>
              <a:t>NORTH QUARRY 2001</a:t>
            </a:r>
            <a:endParaRPr lang="en-US" sz="2400" b="1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north99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-457200"/>
            <a:ext cx="8499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04800" y="304800"/>
            <a:ext cx="3283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entury Gothic" pitchFamily="34" charset="0"/>
              </a:rPr>
              <a:t>NORTH QUARRY 2002</a:t>
            </a:r>
            <a:endParaRPr lang="en-US" sz="2400" b="1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north99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-457200"/>
            <a:ext cx="8499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04800" y="304800"/>
            <a:ext cx="3283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entury Gothic" pitchFamily="34" charset="0"/>
              </a:rPr>
              <a:t>NORTH QUARRY 2003</a:t>
            </a:r>
            <a:endParaRPr lang="en-US" sz="2400" b="1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north99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-457200"/>
            <a:ext cx="8499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04800" y="304800"/>
            <a:ext cx="3283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entury Gothic" pitchFamily="34" charset="0"/>
              </a:rPr>
              <a:t>NORTH QUARRY 2004</a:t>
            </a:r>
            <a:endParaRPr lang="en-US" sz="2400" b="1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north990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-457200"/>
            <a:ext cx="8499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04800" y="304800"/>
            <a:ext cx="3283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entury Gothic" pitchFamily="34" charset="0"/>
              </a:rPr>
              <a:t>NORTH QUARRY 2005</a:t>
            </a:r>
            <a:endParaRPr lang="en-US" sz="2400" b="1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starv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0200"/>
            <a:ext cx="9144000" cy="619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</a:rPr>
              <a:t>Too Little Food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north99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-457200"/>
            <a:ext cx="8499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04800" y="304800"/>
            <a:ext cx="3283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entury Gothic" pitchFamily="34" charset="0"/>
              </a:rPr>
              <a:t>NORTH QUARRY 2006</a:t>
            </a:r>
            <a:endParaRPr lang="en-US" sz="2400" b="1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north99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-457200"/>
            <a:ext cx="8382000" cy="676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04800" y="304800"/>
            <a:ext cx="3283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entury Gothic" pitchFamily="34" charset="0"/>
              </a:rPr>
              <a:t>NORTH QUARRY 2007</a:t>
            </a:r>
            <a:endParaRPr lang="en-US" sz="2400" b="1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2708" name="Picture 4" descr="north9908do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-152400"/>
            <a:ext cx="8610600" cy="676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04800" y="304800"/>
            <a:ext cx="33698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entury Gothic" pitchFamily="34" charset="0"/>
              </a:rPr>
              <a:t>NORTH QUARRY 2008</a:t>
            </a:r>
            <a:endParaRPr lang="en-US" sz="2400" b="1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67" y="-228600"/>
            <a:ext cx="8352033" cy="6947019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304800"/>
            <a:ext cx="3283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entury Gothic" pitchFamily="34" charset="0"/>
              </a:rPr>
              <a:t>NORTH QUARRY 2009</a:t>
            </a:r>
            <a:endParaRPr lang="en-US" sz="24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63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north_1999-2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57200" y="-152401"/>
            <a:ext cx="9191413" cy="7010401"/>
          </a:xfr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04800" y="304800"/>
            <a:ext cx="3283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entury Gothic" pitchFamily="34" charset="0"/>
              </a:rPr>
              <a:t>NORTH QUARRY 2010</a:t>
            </a:r>
            <a:endParaRPr lang="en-US" sz="2400" b="1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1" y="-76200"/>
            <a:ext cx="9011709" cy="6934200"/>
          </a:xfr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04800" y="304800"/>
            <a:ext cx="3283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entury Gothic" pitchFamily="34" charset="0"/>
              </a:rPr>
              <a:t>NORTH QUARRY 2011</a:t>
            </a:r>
            <a:endParaRPr lang="en-US" sz="24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6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9009"/>
            <a:ext cx="8991600" cy="6875191"/>
          </a:xfr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04800" y="304800"/>
            <a:ext cx="3283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entury Gothic" pitchFamily="34" charset="0"/>
              </a:rPr>
              <a:t>NORTH QUARRY 2012</a:t>
            </a:r>
            <a:endParaRPr lang="en-US" sz="24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9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68" y="0"/>
            <a:ext cx="8350032" cy="6858000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304800"/>
            <a:ext cx="3283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Century Gothic" pitchFamily="34" charset="0"/>
              </a:rPr>
              <a:t>NORTH QUARRY 2013</a:t>
            </a:r>
            <a:endParaRPr lang="en-US" sz="2400" b="1" dirty="0">
              <a:solidFill>
                <a:prstClr val="white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04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68" y="0"/>
            <a:ext cx="8350032" cy="6858000"/>
          </a:xfr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304800"/>
            <a:ext cx="3283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Century Gothic" pitchFamily="34" charset="0"/>
              </a:rPr>
              <a:t>NORTH QUARRY 2014</a:t>
            </a:r>
            <a:endParaRPr lang="en-US" sz="2400" b="1" dirty="0">
              <a:solidFill>
                <a:prstClr val="white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29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69" y="0"/>
            <a:ext cx="8350031" cy="6858000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304800"/>
            <a:ext cx="3283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Century Gothic" pitchFamily="34" charset="0"/>
              </a:rPr>
              <a:t>NORTH QUARRY 2015</a:t>
            </a:r>
            <a:endParaRPr lang="en-US" sz="2400" b="1" dirty="0">
              <a:solidFill>
                <a:prstClr val="white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25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753600" cy="647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152400" y="5334000"/>
            <a:ext cx="44624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latin typeface="Arial Unicode MS" pitchFamily="34" charset="-128"/>
              </a:rPr>
              <a:t>Poison Food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990" y="0"/>
            <a:ext cx="10479990" cy="7010400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304800"/>
            <a:ext cx="3283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Century Gothic" pitchFamily="34" charset="0"/>
              </a:rPr>
              <a:t>NORTH </a:t>
            </a:r>
            <a:r>
              <a:rPr lang="en-US" sz="2400" b="1" smtClean="0">
                <a:solidFill>
                  <a:prstClr val="white"/>
                </a:solidFill>
                <a:latin typeface="Century Gothic" pitchFamily="34" charset="0"/>
              </a:rPr>
              <a:t>QUARRY 2016</a:t>
            </a:r>
            <a:endParaRPr lang="en-US" sz="2400" b="1" dirty="0">
              <a:solidFill>
                <a:prstClr val="white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04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858000"/>
          </a:xfrm>
        </p:spPr>
      </p:pic>
      <p:sp>
        <p:nvSpPr>
          <p:cNvPr id="6" name="Oval 5"/>
          <p:cNvSpPr/>
          <p:nvPr/>
        </p:nvSpPr>
        <p:spPr>
          <a:xfrm>
            <a:off x="4146884" y="340894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1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40" y="0"/>
            <a:ext cx="6691920" cy="685800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304800"/>
            <a:ext cx="32351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entury Gothic" pitchFamily="34" charset="0"/>
              </a:rPr>
              <a:t>SOUTH </a:t>
            </a:r>
            <a:r>
              <a:rPr lang="en-US" sz="2400" b="1" dirty="0">
                <a:latin typeface="Century Gothic" pitchFamily="34" charset="0"/>
              </a:rPr>
              <a:t>QUARRY </a:t>
            </a:r>
            <a:r>
              <a:rPr lang="en-US" sz="2400" b="1" dirty="0" smtClean="0">
                <a:latin typeface="Century Gothic" pitchFamily="34" charset="0"/>
              </a:rPr>
              <a:t>2015</a:t>
            </a:r>
            <a:endParaRPr lang="en-US" sz="24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36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488"/>
            <a:ext cx="6248400" cy="3490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228600"/>
            <a:ext cx="3937205" cy="68580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6155" y="394809"/>
            <a:ext cx="61061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entury Gothic" pitchFamily="34" charset="0"/>
              </a:rPr>
              <a:t>SOUTHEAST AND TEAGUE QUARRIES 2015</a:t>
            </a:r>
            <a:endParaRPr lang="en-US" sz="24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37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4100" y="-38100"/>
            <a:ext cx="48387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Box 4"/>
          <p:cNvSpPr txBox="1">
            <a:spLocks noChangeArrowheads="1"/>
          </p:cNvSpPr>
          <p:nvPr/>
        </p:nvSpPr>
        <p:spPr bwMode="auto">
          <a:xfrm>
            <a:off x="152400" y="2438400"/>
            <a:ext cx="3790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i="1" dirty="0" err="1">
                <a:latin typeface="Franklin Gothic Book" pitchFamily="34" charset="0"/>
              </a:rPr>
              <a:t>Nanotyrannus</a:t>
            </a:r>
            <a:r>
              <a:rPr lang="en-US" sz="3200" dirty="0">
                <a:latin typeface="Franklin Gothic Book" pitchFamily="34" charset="0"/>
              </a:rPr>
              <a:t> bones</a:t>
            </a:r>
          </a:p>
        </p:txBody>
      </p:sp>
      <p:sp>
        <p:nvSpPr>
          <p:cNvPr id="78852" name="TextBox 2"/>
          <p:cNvSpPr txBox="1">
            <a:spLocks noChangeArrowheads="1"/>
          </p:cNvSpPr>
          <p:nvPr/>
        </p:nvSpPr>
        <p:spPr bwMode="auto">
          <a:xfrm>
            <a:off x="304800" y="304800"/>
            <a:ext cx="30620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entury Gothic" pitchFamily="34" charset="0"/>
              </a:rPr>
              <a:t>STAIR QUARRY </a:t>
            </a:r>
            <a:r>
              <a:rPr lang="en-US" sz="2400" b="1" dirty="0" smtClean="0">
                <a:latin typeface="Century Gothic" pitchFamily="34" charset="0"/>
              </a:rPr>
              <a:t>2011</a:t>
            </a:r>
            <a:endParaRPr lang="en-US" sz="24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43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4400" i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Nanotyrannus</a:t>
            </a:r>
            <a:r>
              <a:rPr lang="en-US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maxillary</a:t>
            </a:r>
            <a:endParaRPr lang="en-US" dirty="0"/>
          </a:p>
        </p:txBody>
      </p:sp>
      <p:pic>
        <p:nvPicPr>
          <p:cNvPr id="808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8952" b="11578"/>
          <a:stretch>
            <a:fillRect/>
          </a:stretch>
        </p:blipFill>
        <p:spPr>
          <a:xfrm>
            <a:off x="0" y="1371600"/>
            <a:ext cx="9144000" cy="5371060"/>
          </a:xfrm>
        </p:spPr>
      </p:pic>
    </p:spTree>
    <p:extLst>
      <p:ext uri="{BB962C8B-B14F-4D97-AF65-F5344CB8AC3E}">
        <p14:creationId xmlns:p14="http://schemas.microsoft.com/office/powerpoint/2010/main" val="364891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 b="25000"/>
          <a:stretch>
            <a:fillRect/>
          </a:stretch>
        </p:blipFill>
        <p:spPr bwMode="auto">
          <a:xfrm>
            <a:off x="0" y="16764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i="1" dirty="0" err="1" smtClean="0"/>
              <a:t>Nanotyrannus</a:t>
            </a:r>
            <a:r>
              <a:rPr lang="en-US" i="1" dirty="0" smtClean="0"/>
              <a:t> </a:t>
            </a:r>
            <a:r>
              <a:rPr lang="en-US" dirty="0" err="1" smtClean="0"/>
              <a:t>dentary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10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" y="368405"/>
            <a:ext cx="9144000" cy="6121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1048732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OUTLYING QUARRIES – Tri. II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76886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121190"/>
          </a:xfrm>
        </p:spPr>
      </p:pic>
    </p:spTree>
    <p:extLst>
      <p:ext uri="{BB962C8B-B14F-4D97-AF65-F5344CB8AC3E}">
        <p14:creationId xmlns:p14="http://schemas.microsoft.com/office/powerpoint/2010/main" val="25710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5" y="368405"/>
            <a:ext cx="9125185" cy="6108595"/>
          </a:xfrm>
        </p:spPr>
      </p:pic>
    </p:spTree>
    <p:extLst>
      <p:ext uri="{BB962C8B-B14F-4D97-AF65-F5344CB8AC3E}">
        <p14:creationId xmlns:p14="http://schemas.microsoft.com/office/powerpoint/2010/main" val="232738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en-US" sz="6000" dirty="0" smtClean="0">
                <a:latin typeface="Arial Unicode MS" pitchFamily="34" charset="-128"/>
              </a:rPr>
              <a:t>Constipated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819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Unicode MS" pitchFamily="34" charset="-128"/>
                <a:ea typeface="+mj-ea"/>
                <a:cs typeface="+mj-cs"/>
              </a:rPr>
              <a:t>Wait, what?!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177" y="0"/>
            <a:ext cx="10244666" cy="6858000"/>
          </a:xfrm>
        </p:spPr>
      </p:pic>
    </p:spTree>
    <p:extLst>
      <p:ext uri="{BB962C8B-B14F-4D97-AF65-F5344CB8AC3E}">
        <p14:creationId xmlns:p14="http://schemas.microsoft.com/office/powerpoint/2010/main" val="409968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0" y="0"/>
            <a:ext cx="9956800" cy="7467600"/>
          </a:xfrm>
        </p:spPr>
      </p:pic>
    </p:spTree>
    <p:extLst>
      <p:ext uri="{BB962C8B-B14F-4D97-AF65-F5344CB8AC3E}">
        <p14:creationId xmlns:p14="http://schemas.microsoft.com/office/powerpoint/2010/main" val="42931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267" y="1219200"/>
            <a:ext cx="9482667" cy="5334000"/>
          </a:xfrm>
        </p:spPr>
      </p:pic>
    </p:spTree>
    <p:extLst>
      <p:ext uri="{BB962C8B-B14F-4D97-AF65-F5344CB8AC3E}">
        <p14:creationId xmlns:p14="http://schemas.microsoft.com/office/powerpoint/2010/main" val="341435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1143000"/>
          </a:xfrm>
        </p:spPr>
        <p:txBody>
          <a:bodyPr/>
          <a:lstStyle/>
          <a:p>
            <a:r>
              <a:rPr lang="en-US" sz="4000" b="1" i="1" dirty="0" err="1" smtClean="0"/>
              <a:t>Thescelosaurus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neglectans</a:t>
            </a:r>
            <a:endParaRPr lang="en-US" sz="4000" b="1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295400"/>
            <a:ext cx="9347200" cy="5257800"/>
          </a:xfrm>
        </p:spPr>
      </p:pic>
    </p:spTree>
    <p:extLst>
      <p:ext uri="{BB962C8B-B14F-4D97-AF65-F5344CB8AC3E}">
        <p14:creationId xmlns:p14="http://schemas.microsoft.com/office/powerpoint/2010/main" val="351287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287"/>
            <a:ext cx="8483339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397029" y="4385690"/>
            <a:ext cx="3859629" cy="178651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031421">
            <a:off x="2002717" y="653079"/>
            <a:ext cx="4738101" cy="274780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102204">
            <a:off x="3101010" y="3321141"/>
            <a:ext cx="3859629" cy="161404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499181" y="3685603"/>
            <a:ext cx="1578020" cy="178651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5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Standard </a:t>
            </a:r>
            <a:r>
              <a:rPr lang="en-US" dirty="0" err="1" smtClean="0"/>
              <a:t>Taphonomic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1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12954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Standard </a:t>
            </a:r>
            <a:r>
              <a:rPr lang="en-US" dirty="0" err="1" smtClean="0"/>
              <a:t>Taphonomic</a:t>
            </a:r>
            <a:r>
              <a:rPr lang="en-US" dirty="0" smtClean="0"/>
              <a:t> Model for Major Dinosaur </a:t>
            </a:r>
            <a:r>
              <a:rPr lang="en-US" dirty="0" err="1" smtClean="0"/>
              <a:t>Bonebed</a:t>
            </a:r>
            <a:endParaRPr lang="en-US" dirty="0"/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839200" cy="4953000"/>
          </a:xfrm>
        </p:spPr>
        <p:txBody>
          <a:bodyPr/>
          <a:lstStyle/>
          <a:p>
            <a:pPr eaLnBrk="1" hangingPunct="1"/>
            <a:r>
              <a:rPr lang="en-US" dirty="0" smtClean="0"/>
              <a:t>Dinosaurs </a:t>
            </a:r>
            <a:r>
              <a:rPr lang="en-US" b="1" dirty="0" smtClean="0">
                <a:solidFill>
                  <a:srgbClr val="FFFF00"/>
                </a:solidFill>
              </a:rPr>
              <a:t>crossing river </a:t>
            </a:r>
            <a:r>
              <a:rPr lang="en-US" dirty="0" smtClean="0"/>
              <a:t>at flood stage.</a:t>
            </a:r>
          </a:p>
          <a:p>
            <a:pPr eaLnBrk="1" hangingPunct="1"/>
            <a:endParaRPr lang="en-US" sz="1200" dirty="0" smtClean="0"/>
          </a:p>
          <a:p>
            <a:pPr eaLnBrk="1" hangingPunct="1"/>
            <a:r>
              <a:rPr lang="en-US" dirty="0" smtClean="0"/>
              <a:t>Some </a:t>
            </a:r>
            <a:r>
              <a:rPr lang="en-US" b="1" dirty="0" smtClean="0">
                <a:solidFill>
                  <a:srgbClr val="FFFF00"/>
                </a:solidFill>
              </a:rPr>
              <a:t>drowned and were swept downstream </a:t>
            </a:r>
            <a:r>
              <a:rPr lang="en-US" dirty="0" smtClean="0"/>
              <a:t>to a bend in the river where their carcasses came to rest.</a:t>
            </a:r>
          </a:p>
          <a:p>
            <a:pPr eaLnBrk="1" hangingPunct="1"/>
            <a:endParaRPr lang="en-US" sz="1200" dirty="0" smtClean="0"/>
          </a:p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Year after year </a:t>
            </a:r>
            <a:r>
              <a:rPr lang="en-US" dirty="0" smtClean="0"/>
              <a:t>this happened, resulting in accumulation of a massive </a:t>
            </a:r>
            <a:r>
              <a:rPr lang="en-US" dirty="0" err="1" smtClean="0"/>
              <a:t>bonebed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-19050"/>
            <a:ext cx="7772400" cy="933450"/>
          </a:xfrm>
        </p:spPr>
        <p:txBody>
          <a:bodyPr/>
          <a:lstStyle/>
          <a:p>
            <a:r>
              <a:rPr lang="en-US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Nature of the </a:t>
            </a:r>
            <a:r>
              <a:rPr lang="en-US" sz="44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Bonebed</a:t>
            </a:r>
            <a:endParaRPr lang="en-US" dirty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8763000" cy="5562600"/>
          </a:xfrm>
        </p:spPr>
        <p:txBody>
          <a:bodyPr/>
          <a:lstStyle/>
          <a:p>
            <a:pPr rtl="0" eaLnBrk="1" fontAlgn="base" hangingPunct="1"/>
            <a:r>
              <a:rPr lang="en-US" baseline="0" dirty="0" smtClean="0"/>
              <a:t>1. Bones </a:t>
            </a:r>
            <a:r>
              <a:rPr lang="en-US" baseline="0" dirty="0" smtClean="0">
                <a:solidFill>
                  <a:srgbClr val="FFFF00"/>
                </a:solidFill>
              </a:rPr>
              <a:t>lack consistent orientation</a:t>
            </a:r>
          </a:p>
          <a:p>
            <a:pPr rtl="0" eaLnBrk="1" fontAlgn="base" hangingPunct="1"/>
            <a:endParaRPr lang="en-US" sz="800" dirty="0" smtClean="0">
              <a:solidFill>
                <a:srgbClr val="FFFF00"/>
              </a:solidFill>
            </a:endParaRPr>
          </a:p>
          <a:p>
            <a:pPr rtl="0" eaLnBrk="1" fontAlgn="base" hangingPunct="1"/>
            <a:r>
              <a:rPr lang="en-US" baseline="0" dirty="0" smtClean="0">
                <a:solidFill>
                  <a:schemeClr val="tx1"/>
                </a:solidFill>
              </a:rPr>
              <a:t>2. Most are </a:t>
            </a:r>
            <a:r>
              <a:rPr lang="en-US" baseline="0" dirty="0" smtClean="0">
                <a:solidFill>
                  <a:srgbClr val="FFFF00"/>
                </a:solidFill>
              </a:rPr>
              <a:t>disarticulated</a:t>
            </a:r>
          </a:p>
          <a:p>
            <a:pPr rtl="0" eaLnBrk="1" fontAlgn="base" hangingPunct="1"/>
            <a:endParaRPr lang="en-US" sz="800" dirty="0" smtClean="0">
              <a:solidFill>
                <a:srgbClr val="FFFF00"/>
              </a:solidFill>
            </a:endParaRPr>
          </a:p>
          <a:p>
            <a:pPr rtl="0" eaLnBrk="1" fontAlgn="base" hangingPunct="1"/>
            <a:r>
              <a:rPr lang="en-US" baseline="0" dirty="0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3. Bones occur in normally </a:t>
            </a:r>
            <a:r>
              <a:rPr lang="en-US" baseline="0" dirty="0" smtClean="0">
                <a:solidFill>
                  <a:srgbClr val="FFFF00"/>
                </a:solidFill>
              </a:rPr>
              <a:t>graded bed </a:t>
            </a:r>
          </a:p>
          <a:p>
            <a:pPr rtl="0" eaLnBrk="1" fontAlgn="base" hangingPunct="1"/>
            <a:endParaRPr lang="en-US" sz="8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dirty="0" smtClean="0"/>
              <a:t>4. </a:t>
            </a:r>
            <a:r>
              <a:rPr lang="en-US" dirty="0" smtClean="0">
                <a:solidFill>
                  <a:srgbClr val="FFFF00"/>
                </a:solidFill>
              </a:rPr>
              <a:t>Some </a:t>
            </a:r>
            <a:r>
              <a:rPr lang="en-US" dirty="0">
                <a:solidFill>
                  <a:srgbClr val="FFFF00"/>
                </a:solidFill>
              </a:rPr>
              <a:t>sorting </a:t>
            </a:r>
            <a:r>
              <a:rPr lang="en-US" dirty="0"/>
              <a:t>by bone </a:t>
            </a:r>
            <a:r>
              <a:rPr lang="en-US" dirty="0" smtClean="0"/>
              <a:t>type</a:t>
            </a:r>
          </a:p>
          <a:p>
            <a:pPr eaLnBrk="1" hangingPunct="1"/>
            <a:endParaRPr lang="en-US" sz="800" dirty="0"/>
          </a:p>
          <a:p>
            <a:pPr rtl="0" eaLnBrk="1" fontAlgn="base" hangingPunct="1"/>
            <a:r>
              <a:rPr lang="en-US" baseline="0" dirty="0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5. Bones are </a:t>
            </a:r>
            <a:r>
              <a:rPr lang="en-US" baseline="0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very well preserved </a:t>
            </a:r>
            <a:r>
              <a:rPr lang="en-US" baseline="0" dirty="0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with little evidence of weathering or abrasion. </a:t>
            </a:r>
            <a:endParaRPr lang="en-US" sz="800" baseline="0" dirty="0" smtClean="0">
              <a:solidFill>
                <a:schemeClr val="tx1"/>
              </a:solidFill>
              <a:latin typeface="Lucida Sans" pitchFamily="34" charset="0"/>
              <a:ea typeface="+mn-ea"/>
              <a:cs typeface="+mn-cs"/>
            </a:endParaRPr>
          </a:p>
          <a:p>
            <a:pPr rtl="0" eaLnBrk="1" fontAlgn="base" hangingPunct="1"/>
            <a:endParaRPr lang="en-US" sz="800" dirty="0" smtClean="0"/>
          </a:p>
          <a:p>
            <a:r>
              <a:rPr lang="en-US" dirty="0" smtClean="0"/>
              <a:t>6. </a:t>
            </a:r>
            <a:r>
              <a:rPr lang="en-US" baseline="0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Conservative estimate </a:t>
            </a:r>
            <a:r>
              <a:rPr lang="en-US" dirty="0" smtClean="0"/>
              <a:t>5</a:t>
            </a:r>
            <a:r>
              <a:rPr lang="en-US" baseline="0" dirty="0" smtClean="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rPr>
              <a:t>,000+ animals buried in bone bed.</a:t>
            </a:r>
            <a:endParaRPr lang="en-US" sz="2800" dirty="0" smtClean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4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49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49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77724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  <a:latin typeface="Lucida Sans" pitchFamily="34" charset="0"/>
              </a:rPr>
              <a:t>1.  </a:t>
            </a:r>
            <a:r>
              <a:rPr lang="en-US" sz="3600" b="1" i="1" dirty="0" smtClean="0">
                <a:solidFill>
                  <a:schemeClr val="tx1"/>
                </a:solidFill>
                <a:latin typeface="Lucida Sans" pitchFamily="34" charset="0"/>
              </a:rPr>
              <a:t>Bones</a:t>
            </a:r>
            <a:r>
              <a:rPr lang="en-US" sz="3600" b="1" i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3600" b="1" i="1" dirty="0" smtClean="0">
                <a:solidFill>
                  <a:schemeClr val="tx1"/>
                </a:solidFill>
                <a:latin typeface="Lucida Sans" pitchFamily="34" charset="0"/>
              </a:rPr>
              <a:t>LACK ORIENTATION</a:t>
            </a:r>
            <a:endParaRPr lang="en-US" sz="3600" b="1" i="1" dirty="0">
              <a:solidFill>
                <a:schemeClr val="tx1"/>
              </a:solidFill>
              <a:latin typeface="Lucida Sans" pitchFamily="34" charset="0"/>
            </a:endParaRPr>
          </a:p>
        </p:txBody>
      </p:sp>
      <p:pic>
        <p:nvPicPr>
          <p:cNvPr id="531459" name="Picture 3" descr="ros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90613"/>
            <a:ext cx="9144000" cy="5895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1460" name="Text Box 4"/>
          <p:cNvSpPr txBox="1">
            <a:spLocks noChangeArrowheads="1"/>
          </p:cNvSpPr>
          <p:nvPr/>
        </p:nvSpPr>
        <p:spPr bwMode="auto">
          <a:xfrm>
            <a:off x="3657600" y="1295400"/>
            <a:ext cx="1149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Arial Black" pitchFamily="34" charset="0"/>
              </a:rPr>
              <a:t>Site 1</a:t>
            </a:r>
          </a:p>
        </p:txBody>
      </p:sp>
      <p:sp>
        <p:nvSpPr>
          <p:cNvPr id="531461" name="Text Box 5"/>
          <p:cNvSpPr txBox="1">
            <a:spLocks noChangeArrowheads="1"/>
          </p:cNvSpPr>
          <p:nvPr/>
        </p:nvSpPr>
        <p:spPr bwMode="auto">
          <a:xfrm>
            <a:off x="5867400" y="2514600"/>
            <a:ext cx="1149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Arial Black" pitchFamily="34" charset="0"/>
              </a:rPr>
              <a:t>Site 2</a:t>
            </a:r>
          </a:p>
        </p:txBody>
      </p:sp>
      <p:sp>
        <p:nvSpPr>
          <p:cNvPr id="531462" name="Text Box 6"/>
          <p:cNvSpPr txBox="1">
            <a:spLocks noChangeArrowheads="1"/>
          </p:cNvSpPr>
          <p:nvPr/>
        </p:nvSpPr>
        <p:spPr bwMode="auto">
          <a:xfrm>
            <a:off x="7772400" y="4114800"/>
            <a:ext cx="1149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Arial Black" pitchFamily="34" charset="0"/>
              </a:rPr>
              <a:t>Site 4</a:t>
            </a:r>
          </a:p>
        </p:txBody>
      </p:sp>
      <p:sp>
        <p:nvSpPr>
          <p:cNvPr id="531463" name="Text Box 7"/>
          <p:cNvSpPr txBox="1">
            <a:spLocks noChangeArrowheads="1"/>
          </p:cNvSpPr>
          <p:nvPr/>
        </p:nvSpPr>
        <p:spPr bwMode="auto">
          <a:xfrm>
            <a:off x="7848600" y="914400"/>
            <a:ext cx="438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 Black" pitchFamily="34" charset="0"/>
              </a:rPr>
              <a:t>N</a:t>
            </a:r>
          </a:p>
        </p:txBody>
      </p:sp>
      <p:sp>
        <p:nvSpPr>
          <p:cNvPr id="531464" name="Text Box 8"/>
          <p:cNvSpPr txBox="1">
            <a:spLocks noChangeArrowheads="1"/>
          </p:cNvSpPr>
          <p:nvPr/>
        </p:nvSpPr>
        <p:spPr bwMode="auto">
          <a:xfrm>
            <a:off x="7772400" y="1295400"/>
            <a:ext cx="609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Wingdings 3" pitchFamily="18" charset="2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65543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7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Long-bone Orientation – North Quarry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kasnyder\AppData\Local\Microsoft\Windows\Temporary Internet Files\Content.Outlook\OBEPI7NT\N Quarry Rose Plo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213007" cy="577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72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nextboat"/>
          <p:cNvPicPr>
            <a:picLocks noChangeAspect="1" noChangeArrowheads="1"/>
          </p:cNvPicPr>
          <p:nvPr/>
        </p:nvPicPr>
        <p:blipFill>
          <a:blip r:embed="rId3" cstate="print"/>
          <a:srcRect l="3101" r="3876"/>
          <a:stretch>
            <a:fillRect/>
          </a:stretch>
        </p:blipFill>
        <p:spPr bwMode="auto">
          <a:xfrm>
            <a:off x="0" y="454025"/>
            <a:ext cx="9144000" cy="599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8600" y="5742127"/>
            <a:ext cx="86868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/>
                </a:solidFill>
              </a:rPr>
              <a:t>Or Maybe They Were Shy!</a:t>
            </a:r>
            <a:endParaRPr lang="en-US" sz="4000" b="1" dirty="0">
              <a:solidFill>
                <a:schemeClr val="bg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Long-bone Orientation – S.E. Quarry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South East Quarry Rose Plo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70591"/>
            <a:ext cx="7848600" cy="551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43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6581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Long-bone Orientation – South Quarry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kasnyder\AppData\Local\Microsoft\Windows\Temporary Internet Files\Content.Outlook\OBEPI7NT\S Quarry Rose Plo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74193"/>
            <a:ext cx="8305800" cy="583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56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067800" cy="1470025"/>
          </a:xfrm>
        </p:spPr>
        <p:txBody>
          <a:bodyPr/>
          <a:lstStyle/>
          <a:p>
            <a:pPr marL="342900" lvl="0" indent="-342900" eaLnBrk="1" hangingPunct="1">
              <a:spcBef>
                <a:spcPct val="20000"/>
              </a:spcBef>
            </a:pPr>
            <a:r>
              <a:rPr lang="en-US" sz="4000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2. </a:t>
            </a:r>
            <a:r>
              <a:rPr lang="en-US" sz="4000" i="1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Most </a:t>
            </a:r>
            <a:r>
              <a:rPr lang="en-US" sz="4000" i="1" dirty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are </a:t>
            </a:r>
            <a:r>
              <a:rPr lang="en-US" sz="4000" b="1" i="1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DISARTICULATED</a:t>
            </a:r>
            <a:r>
              <a:rPr lang="en-US" sz="4000" i="1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/>
            </a:r>
            <a:br>
              <a:rPr lang="en-US" sz="4000" i="1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</a:br>
            <a:r>
              <a:rPr lang="en-US" sz="4000" i="1" dirty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/>
            </a:r>
            <a:br>
              <a:rPr lang="en-US" sz="4000" i="1" dirty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</a:br>
            <a:r>
              <a:rPr lang="en-US" sz="4000" i="1" dirty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Horizontal distribution is random</a:t>
            </a:r>
            <a:r>
              <a:rPr lang="en-US" sz="4000" dirty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/>
            </a:r>
            <a:br>
              <a:rPr lang="en-US" sz="4000" dirty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5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175"/>
            <a:ext cx="9144000" cy="634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1027" name="Text Box 3"/>
          <p:cNvSpPr txBox="1">
            <a:spLocks noChangeArrowheads="1"/>
          </p:cNvSpPr>
          <p:nvPr/>
        </p:nvSpPr>
        <p:spPr bwMode="auto">
          <a:xfrm>
            <a:off x="2247368" y="374650"/>
            <a:ext cx="48048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 Rounded MT Bold" pitchFamily="34" charset="0"/>
              </a:rPr>
              <a:t>Site 2 example -  ribs</a:t>
            </a:r>
          </a:p>
        </p:txBody>
      </p:sp>
      <p:sp>
        <p:nvSpPr>
          <p:cNvPr id="641028" name="Text Box 4"/>
          <p:cNvSpPr txBox="1">
            <a:spLocks noChangeArrowheads="1"/>
          </p:cNvSpPr>
          <p:nvPr/>
        </p:nvSpPr>
        <p:spPr bwMode="auto">
          <a:xfrm>
            <a:off x="3962400" y="6096000"/>
            <a:ext cx="533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smtClean="0">
                <a:solidFill>
                  <a:srgbClr val="FFFF00"/>
                </a:solidFill>
                <a:latin typeface="Arial Black" pitchFamily="34" charset="0"/>
              </a:rPr>
              <a:t>Horizontal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192494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pPr marL="342900" lvl="0" indent="-342900" eaLnBrk="1" hangingPunct="1">
              <a:spcBef>
                <a:spcPct val="20000"/>
              </a:spcBef>
            </a:pPr>
            <a:r>
              <a:rPr lang="en-US" sz="4000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3. </a:t>
            </a:r>
            <a:r>
              <a:rPr lang="en-US" sz="4000" b="1" i="1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Bones </a:t>
            </a:r>
            <a:r>
              <a:rPr lang="en-US" sz="4000" b="1" i="1" dirty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occur in </a:t>
            </a:r>
            <a:br>
              <a:rPr lang="en-US" sz="4000" b="1" i="1" dirty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</a:br>
            <a:r>
              <a:rPr lang="en-US" sz="4000" b="1" i="1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NORMALLY GRADED BED</a:t>
            </a:r>
            <a:r>
              <a:rPr lang="en-US" sz="4000" b="1" i="1" dirty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/>
            </a:r>
            <a:br>
              <a:rPr lang="en-US" sz="4000" b="1" i="1" dirty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</a:br>
            <a:r>
              <a:rPr lang="en-US" sz="4000" b="1" i="1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/>
            </a:r>
            <a:br>
              <a:rPr lang="en-US" sz="4000" b="1" i="1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</a:br>
            <a:r>
              <a:rPr lang="en-US" sz="4000" b="1" i="1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Some </a:t>
            </a:r>
            <a:r>
              <a:rPr lang="en-US" sz="4000" b="1" i="1" dirty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sorting by bone type</a:t>
            </a:r>
            <a:r>
              <a:rPr lang="en-US" sz="4000" dirty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/>
            </a:r>
            <a:br>
              <a:rPr lang="en-US" sz="4000" dirty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6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89091" name="Picture 3" descr="supertop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9167"/>
          <a:stretch>
            <a:fillRect/>
          </a:stretch>
        </p:blipFill>
        <p:spPr>
          <a:xfrm>
            <a:off x="571500" y="250825"/>
            <a:ext cx="8305800" cy="6640512"/>
          </a:xfrm>
          <a:noFill/>
        </p:spPr>
      </p:pic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1524000" y="146050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 smtClean="0">
                <a:solidFill>
                  <a:schemeClr val="tx2"/>
                </a:solidFill>
                <a:latin typeface="Arial Black" pitchFamily="34" charset="0"/>
              </a:rPr>
              <a:t> </a:t>
            </a:r>
            <a:r>
              <a:rPr lang="en-US" sz="4000" dirty="0" smtClean="0">
                <a:latin typeface="Arial Black" pitchFamily="34" charset="0"/>
              </a:rPr>
              <a:t>0.6 - 0.8 </a:t>
            </a:r>
            <a:r>
              <a:rPr lang="en-US" sz="4000" dirty="0">
                <a:latin typeface="Arial Black" pitchFamily="34" charset="0"/>
              </a:rPr>
              <a:t>meters</a:t>
            </a:r>
          </a:p>
          <a:p>
            <a:pPr algn="ctr"/>
            <a:r>
              <a:rPr lang="en-US" sz="3200" dirty="0" smtClean="0">
                <a:solidFill>
                  <a:schemeClr val="tx2"/>
                </a:solidFill>
                <a:latin typeface="Arial Black" pitchFamily="34" charset="0"/>
              </a:rPr>
              <a:t>Quarry 2</a:t>
            </a:r>
            <a:endParaRPr lang="en-US" sz="44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4465638" y="6096000"/>
            <a:ext cx="46783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Arial Black" pitchFamily="34" charset="0"/>
              </a:rPr>
              <a:t>Vertical Distribution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88067" name="Picture 3" descr="top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9167"/>
          <a:stretch>
            <a:fillRect/>
          </a:stretch>
        </p:blipFill>
        <p:spPr>
          <a:xfrm>
            <a:off x="533400" y="227013"/>
            <a:ext cx="8305800" cy="6630987"/>
          </a:xfrm>
          <a:noFill/>
        </p:spPr>
      </p:pic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0" y="0"/>
            <a:ext cx="464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4465638" y="6096000"/>
            <a:ext cx="46783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Arial Black" pitchFamily="34" charset="0"/>
              </a:rPr>
              <a:t>Vertical Distribution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4600" y="14215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0.4 - 0.6 meters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87043" name="Picture 3" descr="middle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7438"/>
          <a:stretch>
            <a:fillRect/>
          </a:stretch>
        </p:blipFill>
        <p:spPr>
          <a:xfrm>
            <a:off x="198438" y="-33337"/>
            <a:ext cx="8534400" cy="6694487"/>
          </a:xfrm>
          <a:noFill/>
        </p:spPr>
      </p:pic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4465638" y="6096000"/>
            <a:ext cx="46783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Arial Black" pitchFamily="34" charset="0"/>
              </a:rPr>
              <a:t>Vertical Distribution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8400" y="381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0.2 - 0.4 meters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bottom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2651125"/>
            <a:ext cx="3810000" cy="2773363"/>
          </a:xfrm>
          <a:noFill/>
        </p:spPr>
      </p:pic>
      <p:pic>
        <p:nvPicPr>
          <p:cNvPr id="86019" name="Picture 3" descr="bott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3937" r="7826"/>
          <a:stretch>
            <a:fillRect/>
          </a:stretch>
        </p:blipFill>
        <p:spPr>
          <a:xfrm>
            <a:off x="1066800" y="0"/>
            <a:ext cx="8077200" cy="6934200"/>
          </a:xfrm>
          <a:noFill/>
        </p:spPr>
      </p:pic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4465638" y="6096000"/>
            <a:ext cx="46783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Arial Black" pitchFamily="34" charset="0"/>
              </a:rPr>
              <a:t>Vertical Distribution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590800" y="26373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0.0 - 0.2 meters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8991600" cy="1470025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4. </a:t>
            </a:r>
            <a:r>
              <a:rPr lang="en-US" sz="3600" b="1" i="1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Bones </a:t>
            </a:r>
            <a:r>
              <a:rPr lang="en-US" sz="3600" b="1" i="1" dirty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are </a:t>
            </a:r>
            <a:r>
              <a:rPr lang="en-US" sz="3600" b="1" i="1" dirty="0" smtClean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VERY WELL PRESERVED </a:t>
            </a:r>
            <a:r>
              <a:rPr lang="en-US" sz="3600" b="1" i="1" dirty="0">
                <a:solidFill>
                  <a:srgbClr val="FFFF00"/>
                </a:solidFill>
                <a:latin typeface="Lucida Sans" pitchFamily="34" charset="0"/>
                <a:ea typeface="+mn-ea"/>
                <a:cs typeface="+mn-cs"/>
              </a:rPr>
              <a:t>with little evidence of weathering or abrasion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0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">
      <a:dk1>
        <a:srgbClr val="808080"/>
      </a:dk1>
      <a:lt1>
        <a:srgbClr val="FFFF00"/>
      </a:lt1>
      <a:dk2>
        <a:srgbClr val="000000"/>
      </a:dk2>
      <a:lt2>
        <a:srgbClr val="FFFF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">
      <a:dk1>
        <a:srgbClr val="808080"/>
      </a:dk1>
      <a:lt1>
        <a:srgbClr val="FFFF00"/>
      </a:lt1>
      <a:dk2>
        <a:srgbClr val="000000"/>
      </a:dk2>
      <a:lt2>
        <a:srgbClr val="FFFF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">
      <a:dk1>
        <a:srgbClr val="808080"/>
      </a:dk1>
      <a:lt1>
        <a:srgbClr val="FFFF00"/>
      </a:lt1>
      <a:dk2>
        <a:srgbClr val="000000"/>
      </a:dk2>
      <a:lt2>
        <a:srgbClr val="FFFF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37609</TotalTime>
  <Words>897</Words>
  <Application>Microsoft Office PowerPoint</Application>
  <PresentationFormat>On-screen Show (4:3)</PresentationFormat>
  <Paragraphs>267</Paragraphs>
  <Slides>116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116</vt:i4>
      </vt:variant>
    </vt:vector>
  </HeadingPairs>
  <TitlesOfParts>
    <vt:vector size="124" baseType="lpstr"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What Happened to the Dinosaurs?</vt:lpstr>
      <vt:lpstr>Too Hot</vt:lpstr>
      <vt:lpstr>Too Cold</vt:lpstr>
      <vt:lpstr>Too Dry</vt:lpstr>
      <vt:lpstr>Too Wet</vt:lpstr>
      <vt:lpstr>Too Little Food</vt:lpstr>
      <vt:lpstr>PowerPoint Presentation</vt:lpstr>
      <vt:lpstr>Constipated</vt:lpstr>
      <vt:lpstr>PowerPoint Presentation</vt:lpstr>
      <vt:lpstr>PowerPoint Presentation</vt:lpstr>
      <vt:lpstr>PowerPoint Presentation</vt:lpstr>
      <vt:lpstr>Our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Reaching the Site</vt:lpstr>
      <vt:lpstr>Our Work Site</vt:lpstr>
      <vt:lpstr>Our Bone Bed</vt:lpstr>
      <vt:lpstr>Types of Dinosaurs  Herbivores</vt:lpstr>
      <vt:lpstr>Edmontosaurus annectens</vt:lpstr>
      <vt:lpstr>Triceratops horridus</vt:lpstr>
      <vt:lpstr>Nodosaurus</vt:lpstr>
      <vt:lpstr>Pachycephalosaurus sp.</vt:lpstr>
      <vt:lpstr>Struthiomimus sp.</vt:lpstr>
      <vt:lpstr>Thescelosaurus sp.</vt:lpstr>
      <vt:lpstr>PowerPoint Presentation</vt:lpstr>
      <vt:lpstr>Types of Dinosaurs  Carnivores</vt:lpstr>
      <vt:lpstr>Troodon sp.</vt:lpstr>
      <vt:lpstr>Dromaeosaurus</vt:lpstr>
      <vt:lpstr>Saurornitholestes</vt:lpstr>
      <vt:lpstr>Nanotyrannus</vt:lpstr>
      <vt:lpstr>Aublysodon sp.</vt:lpstr>
      <vt:lpstr>Tyrannosaurus rex</vt:lpstr>
      <vt:lpstr>PowerPoint Presentation</vt:lpstr>
      <vt:lpstr>PowerPoint Presentation</vt:lpstr>
      <vt:lpstr>Staff</vt:lpstr>
      <vt:lpstr>Staff</vt:lpstr>
      <vt:lpstr>PowerPoint Presentation</vt:lpstr>
      <vt:lpstr>Our Research</vt:lpstr>
      <vt:lpstr>GPS-GIS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Quarries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Nanotyrannus maxillary</vt:lpstr>
      <vt:lpstr>Nanotyrannus dentary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Thescelosaurus neglectans</vt:lpstr>
      <vt:lpstr>PowerPoint Presentation</vt:lpstr>
      <vt:lpstr>Standard Taphonomic  Model</vt:lpstr>
      <vt:lpstr>Standard Taphonomic Model for Major Dinosaur Bonebed</vt:lpstr>
      <vt:lpstr>Nature of the Bonebed</vt:lpstr>
      <vt:lpstr>1.  Bones LACK ORIENTATION</vt:lpstr>
      <vt:lpstr>Long-bone Orientation – North Quarry</vt:lpstr>
      <vt:lpstr>Long-bone Orientation – S.E. Quarry</vt:lpstr>
      <vt:lpstr>Long-bone Orientation – South Quarry</vt:lpstr>
      <vt:lpstr>2. Most are DISARTICULATED  Horizontal distribution is random </vt:lpstr>
      <vt:lpstr>PowerPoint Presentation</vt:lpstr>
      <vt:lpstr>3. Bones occur in  NORMALLY GRADED BED  Some sorting by bone type </vt:lpstr>
      <vt:lpstr>PowerPoint Presentation</vt:lpstr>
      <vt:lpstr>PowerPoint Presentation</vt:lpstr>
      <vt:lpstr>PowerPoint Presentation</vt:lpstr>
      <vt:lpstr>PowerPoint Presentation</vt:lpstr>
      <vt:lpstr>4. Bones are VERY WELL PRESERVED with little evidence of weathering or abrasion</vt:lpstr>
      <vt:lpstr>Pristine Bones</vt:lpstr>
      <vt:lpstr>5. Conservative estimate 5,000 animals buried in bone bed</vt:lpstr>
      <vt:lpstr>PowerPoint Presentation</vt:lpstr>
      <vt:lpstr>PowerPoint Presentation</vt:lpstr>
      <vt:lpstr>PowerPoint Presentation</vt:lpstr>
      <vt:lpstr>PowerPoint Presentation</vt:lpstr>
      <vt:lpstr>Standard Model Explanation  </vt:lpstr>
      <vt:lpstr>Standard Model Explanation – cont.</vt:lpstr>
      <vt:lpstr>Alternative model</vt:lpstr>
      <vt:lpstr>Alternative model – cont.</vt:lpstr>
      <vt:lpstr>Depositional Setting</vt:lpstr>
      <vt:lpstr>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ehrc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Remarkable Vertebrate Assemblage From The Lance Formation, Niobrara County, Wyoming</dc:title>
  <dc:creator>Biology Department</dc:creator>
  <cp:lastModifiedBy>kasnyder</cp:lastModifiedBy>
  <cp:revision>200</cp:revision>
  <dcterms:created xsi:type="dcterms:W3CDTF">2001-10-14T00:55:35Z</dcterms:created>
  <dcterms:modified xsi:type="dcterms:W3CDTF">2017-07-21T14:37:51Z</dcterms:modified>
</cp:coreProperties>
</file>