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lvl1pPr algn="ctr">
      <a:defRPr sz="2400">
        <a:latin typeface="Times New Roman"/>
        <a:ea typeface="Times New Roman"/>
        <a:cs typeface="Times New Roman"/>
        <a:sym typeface="Times New Roman"/>
      </a:defRPr>
    </a:lvl1pPr>
    <a:lvl2pPr indent="457200" algn="ctr">
      <a:defRPr sz="2400">
        <a:latin typeface="Times New Roman"/>
        <a:ea typeface="Times New Roman"/>
        <a:cs typeface="Times New Roman"/>
        <a:sym typeface="Times New Roman"/>
      </a:defRPr>
    </a:lvl2pPr>
    <a:lvl3pPr indent="914400" algn="ctr">
      <a:defRPr sz="2400">
        <a:latin typeface="Times New Roman"/>
        <a:ea typeface="Times New Roman"/>
        <a:cs typeface="Times New Roman"/>
        <a:sym typeface="Times New Roman"/>
      </a:defRPr>
    </a:lvl3pPr>
    <a:lvl4pPr indent="1371600" algn="ctr">
      <a:defRPr sz="2400">
        <a:latin typeface="Times New Roman"/>
        <a:ea typeface="Times New Roman"/>
        <a:cs typeface="Times New Roman"/>
        <a:sym typeface="Times New Roman"/>
      </a:defRPr>
    </a:lvl4pPr>
    <a:lvl5pPr indent="1828800" algn="ctr">
      <a:defRPr sz="2400">
        <a:latin typeface="Times New Roman"/>
        <a:ea typeface="Times New Roman"/>
        <a:cs typeface="Times New Roman"/>
        <a:sym typeface="Times New Roman"/>
      </a:defRPr>
    </a:lvl5pPr>
    <a:lvl6pPr algn="ctr">
      <a:defRPr sz="2400">
        <a:latin typeface="Times New Roman"/>
        <a:ea typeface="Times New Roman"/>
        <a:cs typeface="Times New Roman"/>
        <a:sym typeface="Times New Roman"/>
      </a:defRPr>
    </a:lvl6pPr>
    <a:lvl7pPr algn="ctr">
      <a:defRPr sz="2400">
        <a:latin typeface="Times New Roman"/>
        <a:ea typeface="Times New Roman"/>
        <a:cs typeface="Times New Roman"/>
        <a:sym typeface="Times New Roman"/>
      </a:defRPr>
    </a:lvl7pPr>
    <a:lvl8pPr algn="ctr">
      <a:defRPr sz="2400">
        <a:latin typeface="Times New Roman"/>
        <a:ea typeface="Times New Roman"/>
        <a:cs typeface="Times New Roman"/>
        <a:sym typeface="Times New Roman"/>
      </a:defRPr>
    </a:lvl8pPr>
    <a:lvl9pPr algn="ctr">
      <a:defRPr sz="2400">
        <a:latin typeface="Times New Roman"/>
        <a:ea typeface="Times New Roman"/>
        <a:cs typeface="Times New Roman"/>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CDD"/>
          </a:solidFill>
        </a:fill>
      </a:tcStyle>
    </a:wholeTbl>
    <a:band2H>
      <a:tcTxStyle/>
      <a:tcStyle>
        <a:tcBdr/>
        <a:fill>
          <a:solidFill>
            <a:srgbClr val="E6E7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3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3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3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2"/>
          </a:solidFill>
        </a:fill>
      </a:tcStyle>
    </a:wholeTbl>
    <a:band2H>
      <a:tcTxStyle/>
      <a:tcStyle>
        <a:tcBdr/>
        <a:fill>
          <a:solidFill>
            <a:srgbClr val="F1F1F1"/>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6CD"/>
          </a:solidFill>
        </a:fill>
      </a:tcStyle>
    </a:wholeTbl>
    <a:band2H>
      <a:tcTxStyle/>
      <a:tcStyle>
        <a:tcBdr/>
        <a:fill>
          <a:solidFill>
            <a:srgbClr val="E8ECE8"/>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D44"/>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D44"/>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D44"/>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33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33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a:p>
        </c:rich>
      </c:tx>
      <c:overlay val="1"/>
    </c:title>
    <c:autoTitleDeleted val="0"/>
    <c:plotArea>
      <c:layout>
        <c:manualLayout>
          <c:layoutTarget val="inner"/>
          <c:xMode val="edge"/>
          <c:yMode val="edge"/>
          <c:x val="0.13331299999999999"/>
          <c:y val="6.5281800000000001E-2"/>
          <c:w val="0.865699"/>
          <c:h val="0.88685099999999994"/>
        </c:manualLayout>
      </c:layout>
      <c:scatterChart>
        <c:scatterStyle val="lineMarker"/>
        <c:varyColors val="0"/>
        <c:ser>
          <c:idx val="0"/>
          <c:order val="0"/>
          <c:tx>
            <c:strRef>
              <c:f>Sheet1!$B$1</c:f>
              <c:strCache>
                <c:ptCount val="1"/>
                <c:pt idx="0">
                  <c:v>run 1</c:v>
                </c:pt>
              </c:strCache>
            </c:strRef>
          </c:tx>
          <c:spPr>
            <a:ln w="12700" cap="flat">
              <a:noFill/>
              <a:miter lim="400000"/>
            </a:ln>
            <a:effectLst/>
          </c:spPr>
          <c:marker>
            <c:symbol val="plus"/>
            <c:size val="8"/>
            <c:spPr>
              <a:solidFill>
                <a:srgbClr val="FF0000"/>
              </a:solidFill>
              <a:ln w="25400" cap="flat">
                <a:solidFill>
                  <a:srgbClr val="FF0000"/>
                </a:solidFill>
                <a:prstDash val="solid"/>
                <a:bevel/>
              </a:ln>
              <a:effectLst/>
            </c:spPr>
          </c:marker>
          <c:xVal>
            <c:numRef>
              <c:f>Sheet1!$B$2:$B$13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Sheet1!$C$2:$C$13</c:f>
              <c:numCache>
                <c:formatCode>General</c:formatCode>
                <c:ptCount val="10"/>
                <c:pt idx="0">
                  <c:v>0.39800000000000002</c:v>
                </c:pt>
                <c:pt idx="1">
                  <c:v>0.23699999999999999</c:v>
                </c:pt>
                <c:pt idx="2">
                  <c:v>0.34200000000000003</c:v>
                </c:pt>
                <c:pt idx="3">
                  <c:v>0.41599999999999998</c:v>
                </c:pt>
                <c:pt idx="4">
                  <c:v>0.184</c:v>
                </c:pt>
                <c:pt idx="5">
                  <c:v>0.20300000000000001</c:v>
                </c:pt>
                <c:pt idx="6">
                  <c:v>0.53300000000000003</c:v>
                </c:pt>
                <c:pt idx="7">
                  <c:v>0.183</c:v>
                </c:pt>
                <c:pt idx="8">
                  <c:v>0.22500000000000001</c:v>
                </c:pt>
                <c:pt idx="9">
                  <c:v>0.33400000000000002</c:v>
                </c:pt>
              </c:numCache>
            </c:numRef>
          </c:yVal>
          <c:smooth val="0"/>
        </c:ser>
        <c:ser>
          <c:idx val="1"/>
          <c:order val="1"/>
          <c:tx>
            <c:strRef>
              <c:f>Sheet1!$C$1</c:f>
              <c:strCache>
                <c:ptCount val="1"/>
                <c:pt idx="0">
                  <c:v>run 2</c:v>
                </c:pt>
              </c:strCache>
            </c:strRef>
          </c:tx>
          <c:spPr>
            <a:ln w="12700" cap="flat">
              <a:noFill/>
              <a:miter lim="400000"/>
            </a:ln>
            <a:effectLst/>
          </c:spPr>
          <c:marker>
            <c:symbol val="triangle"/>
            <c:size val="5"/>
            <c:spPr>
              <a:solidFill>
                <a:srgbClr val="FF6600"/>
              </a:solidFill>
              <a:ln w="25400" cap="flat">
                <a:solidFill>
                  <a:srgbClr val="FF6600"/>
                </a:solidFill>
                <a:prstDash val="solid"/>
                <a:bevel/>
              </a:ln>
              <a:effectLst/>
            </c:spPr>
          </c:marker>
          <c:xVal>
            <c:numRef>
              <c:f>Sheet1!$D$2:$D$13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Sheet1!$E$2:$E$13</c:f>
              <c:numCache>
                <c:formatCode>General</c:formatCode>
                <c:ptCount val="10"/>
                <c:pt idx="0">
                  <c:v>0.35499999999999998</c:v>
                </c:pt>
                <c:pt idx="1">
                  <c:v>0.30299999999999999</c:v>
                </c:pt>
                <c:pt idx="2">
                  <c:v>0.35899999999999999</c:v>
                </c:pt>
                <c:pt idx="3">
                  <c:v>0.46500000000000002</c:v>
                </c:pt>
                <c:pt idx="4">
                  <c:v>0.23300000000000001</c:v>
                </c:pt>
                <c:pt idx="5">
                  <c:v>0.379</c:v>
                </c:pt>
                <c:pt idx="6">
                  <c:v>0.53900000000000003</c:v>
                </c:pt>
                <c:pt idx="7">
                  <c:v>0.19400000000000001</c:v>
                </c:pt>
                <c:pt idx="8">
                  <c:v>0.26600000000000001</c:v>
                </c:pt>
                <c:pt idx="9">
                  <c:v>0.46200000000000002</c:v>
                </c:pt>
              </c:numCache>
            </c:numRef>
          </c:yVal>
          <c:smooth val="0"/>
        </c:ser>
        <c:ser>
          <c:idx val="2"/>
          <c:order val="2"/>
          <c:tx>
            <c:strRef>
              <c:f>Sheet1!$D$1</c:f>
              <c:strCache>
                <c:ptCount val="1"/>
                <c:pt idx="0">
                  <c:v>run 3</c:v>
                </c:pt>
              </c:strCache>
            </c:strRef>
          </c:tx>
          <c:spPr>
            <a:ln w="12700" cap="flat">
              <a:noFill/>
              <a:miter lim="400000"/>
            </a:ln>
            <a:effectLst/>
          </c:spPr>
          <c:marker>
            <c:symbol val="circle"/>
            <c:size val="4"/>
            <c:spPr>
              <a:solidFill>
                <a:srgbClr val="00FF00"/>
              </a:solidFill>
              <a:ln w="25400" cap="flat">
                <a:solidFill>
                  <a:srgbClr val="00FF00"/>
                </a:solidFill>
                <a:prstDash val="solid"/>
                <a:bevel/>
              </a:ln>
              <a:effectLst/>
            </c:spPr>
          </c:marker>
          <c:xVal>
            <c:numRef>
              <c:f>Sheet1!$F$2:$F$13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Sheet1!$G$2:$G$13</c:f>
              <c:numCache>
                <c:formatCode>General</c:formatCode>
                <c:ptCount val="10"/>
                <c:pt idx="0">
                  <c:v>0.34599999999999997</c:v>
                </c:pt>
                <c:pt idx="1">
                  <c:v>0.29199999999999998</c:v>
                </c:pt>
                <c:pt idx="2">
                  <c:v>0.35199999999999998</c:v>
                </c:pt>
                <c:pt idx="3">
                  <c:v>0.46700000000000003</c:v>
                </c:pt>
                <c:pt idx="4">
                  <c:v>0.14099999999999999</c:v>
                </c:pt>
                <c:pt idx="5">
                  <c:v>0.20399999999999999</c:v>
                </c:pt>
                <c:pt idx="6">
                  <c:v>0.49199999999999999</c:v>
                </c:pt>
                <c:pt idx="7">
                  <c:v>0.23</c:v>
                </c:pt>
                <c:pt idx="8">
                  <c:v>0.246</c:v>
                </c:pt>
                <c:pt idx="9">
                  <c:v>0.44400000000000001</c:v>
                </c:pt>
              </c:numCache>
            </c:numRef>
          </c:yVal>
          <c:smooth val="0"/>
        </c:ser>
        <c:ser>
          <c:idx val="3"/>
          <c:order val="3"/>
          <c:tx>
            <c:strRef>
              <c:f>Sheet1!$E$1</c:f>
              <c:strCache>
                <c:ptCount val="1"/>
                <c:pt idx="0">
                  <c:v>run 4</c:v>
                </c:pt>
              </c:strCache>
            </c:strRef>
          </c:tx>
          <c:spPr>
            <a:ln w="12700" cap="flat">
              <a:noFill/>
              <a:miter lim="400000"/>
            </a:ln>
            <a:effectLst/>
          </c:spPr>
          <c:marker>
            <c:symbol val="diamond"/>
            <c:size val="3"/>
            <c:spPr>
              <a:solidFill>
                <a:srgbClr val="0000D4"/>
              </a:solidFill>
              <a:ln w="25400" cap="flat">
                <a:solidFill>
                  <a:srgbClr val="0000D4"/>
                </a:solidFill>
                <a:prstDash val="solid"/>
                <a:bevel/>
              </a:ln>
              <a:effectLst/>
            </c:spPr>
          </c:marker>
          <c:xVal>
            <c:numRef>
              <c:f>Sheet1!$H$2:$H$13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Sheet1!$I$2:$I$13</c:f>
              <c:numCache>
                <c:formatCode>General</c:formatCode>
                <c:ptCount val="10"/>
                <c:pt idx="0">
                  <c:v>0.34599999999999997</c:v>
                </c:pt>
                <c:pt idx="1">
                  <c:v>0.29399999999999998</c:v>
                </c:pt>
                <c:pt idx="2">
                  <c:v>0.32800000000000001</c:v>
                </c:pt>
                <c:pt idx="3">
                  <c:v>0.377</c:v>
                </c:pt>
                <c:pt idx="4">
                  <c:v>0.16300000000000001</c:v>
                </c:pt>
                <c:pt idx="5">
                  <c:v>0.20399999999999999</c:v>
                </c:pt>
                <c:pt idx="6">
                  <c:v>0.58899999999999997</c:v>
                </c:pt>
                <c:pt idx="7">
                  <c:v>0.25</c:v>
                </c:pt>
                <c:pt idx="8">
                  <c:v>0.34899999999999998</c:v>
                </c:pt>
                <c:pt idx="9">
                  <c:v>0.252</c:v>
                </c:pt>
              </c:numCache>
            </c:numRef>
          </c:yVal>
          <c:smooth val="0"/>
        </c:ser>
        <c:ser>
          <c:idx val="4"/>
          <c:order val="4"/>
          <c:tx>
            <c:strRef>
              <c:f>Sheet1!$F$1</c:f>
              <c:strCache>
                <c:ptCount val="1"/>
                <c:pt idx="0">
                  <c:v>XY (Scatter) 5</c:v>
                </c:pt>
              </c:strCache>
            </c:strRef>
          </c:tx>
          <c:spPr>
            <a:ln w="12700" cap="flat">
              <a:solidFill>
                <a:srgbClr val="DD0806"/>
              </a:solidFill>
              <a:prstDash val="solid"/>
              <a:bevel/>
            </a:ln>
            <a:effectLst/>
          </c:spPr>
          <c:marker>
            <c:symbol val="none"/>
          </c:marker>
          <c:xVal>
            <c:numRef>
              <c:f>Sheet1!$J$2:$J$13</c:f>
              <c:numCache>
                <c:formatCode>General</c:formatCode>
                <c:ptCount val="12"/>
                <c:pt idx="10">
                  <c:v>0</c:v>
                </c:pt>
                <c:pt idx="11">
                  <c:v>11</c:v>
                </c:pt>
              </c:numCache>
            </c:numRef>
          </c:xVal>
          <c:yVal>
            <c:numRef>
              <c:f>Sheet1!$K$2:$K$13</c:f>
              <c:numCache>
                <c:formatCode>General</c:formatCode>
                <c:ptCount val="12"/>
                <c:pt idx="10">
                  <c:v>7.6999999999999999E-2</c:v>
                </c:pt>
                <c:pt idx="11">
                  <c:v>7.6999999999999999E-2</c:v>
                </c:pt>
              </c:numCache>
            </c:numRef>
          </c:yVal>
          <c:smooth val="0"/>
        </c:ser>
        <c:ser>
          <c:idx val="5"/>
          <c:order val="5"/>
          <c:tx>
            <c:strRef>
              <c:f>Sheet1!$G$1</c:f>
              <c:strCache>
                <c:ptCount val="1"/>
                <c:pt idx="0">
                  <c:v>XY (Scatter) 6</c:v>
                </c:pt>
              </c:strCache>
            </c:strRef>
          </c:tx>
          <c:spPr>
            <a:ln w="12700" cap="flat">
              <a:solidFill>
                <a:srgbClr val="0000D4"/>
              </a:solidFill>
              <a:prstDash val="solid"/>
              <a:bevel/>
            </a:ln>
            <a:effectLst/>
          </c:spPr>
          <c:marker>
            <c:symbol val="none"/>
          </c:marker>
          <c:xVal>
            <c:numRef>
              <c:f>Sheet1!$L$2:$L$13</c:f>
              <c:numCache>
                <c:formatCode>General</c:formatCode>
                <c:ptCount val="12"/>
                <c:pt idx="10">
                  <c:v>0</c:v>
                </c:pt>
                <c:pt idx="11">
                  <c:v>11</c:v>
                </c:pt>
              </c:numCache>
            </c:numRef>
          </c:xVal>
          <c:yVal>
            <c:numRef>
              <c:f>Sheet1!$M$2:$M$13</c:f>
              <c:numCache>
                <c:formatCode>General</c:formatCode>
                <c:ptCount val="12"/>
                <c:pt idx="10">
                  <c:v>5.6000000000000001E-2</c:v>
                </c:pt>
                <c:pt idx="11">
                  <c:v>5.6000000000000001E-2</c:v>
                </c:pt>
              </c:numCache>
            </c:numRef>
          </c:yVal>
          <c:smooth val="0"/>
        </c:ser>
        <c:dLbls>
          <c:showLegendKey val="0"/>
          <c:showVal val="0"/>
          <c:showCatName val="0"/>
          <c:showSerName val="0"/>
          <c:showPercent val="0"/>
          <c:showBubbleSize val="0"/>
        </c:dLbls>
        <c:axId val="276582280"/>
        <c:axId val="276581104"/>
      </c:scatterChart>
      <c:valAx>
        <c:axId val="276582280"/>
        <c:scaling>
          <c:orientation val="minMax"/>
          <c:max val="11"/>
        </c:scaling>
        <c:delete val="0"/>
        <c:axPos val="b"/>
        <c:numFmt formatCode="0" sourceLinked="0"/>
        <c:majorTickMark val="out"/>
        <c:minorTickMark val="none"/>
        <c:tickLblPos val="none"/>
        <c:spPr>
          <a:ln w="12700" cap="flat">
            <a:solidFill>
              <a:srgbClr val="000000"/>
            </a:solidFill>
            <a:prstDash val="solid"/>
            <a:miter lim="400000"/>
          </a:ln>
        </c:spPr>
        <c:txPr>
          <a:bodyPr rot="0"/>
          <a:lstStyle/>
          <a:p>
            <a:pPr lvl="0">
              <a:defRPr sz="1799" b="0" i="0" u="none" strike="noStrike">
                <a:solidFill>
                  <a:srgbClr val="000000"/>
                </a:solidFill>
                <a:effectLst/>
                <a:latin typeface="Times New Roman Bold"/>
              </a:defRPr>
            </a:pPr>
            <a:endParaRPr lang="en-US"/>
          </a:p>
        </c:txPr>
        <c:crossAx val="276581104"/>
        <c:crosses val="autoZero"/>
        <c:crossBetween val="between"/>
        <c:majorUnit val="2.75"/>
        <c:minorUnit val="1.375"/>
      </c:valAx>
      <c:valAx>
        <c:axId val="276581104"/>
        <c:scaling>
          <c:orientation val="minMax"/>
        </c:scaling>
        <c:delete val="0"/>
        <c:axPos val="l"/>
        <c:majorGridlines>
          <c:spPr>
            <a:ln w="12700" cap="flat">
              <a:solidFill>
                <a:srgbClr val="969696"/>
              </a:solidFill>
              <a:prstDash val="solid"/>
              <a:bevel/>
            </a:ln>
          </c:spPr>
        </c:majorGridlines>
        <c:title>
          <c:tx>
            <c:rich>
              <a:bodyPr rot="-5400000"/>
              <a:lstStyle/>
              <a:p>
                <a:pPr lvl="0">
                  <a:defRPr sz="1799" b="0" i="0" u="none" strike="noStrike">
                    <a:solidFill>
                      <a:srgbClr val="000000"/>
                    </a:solidFill>
                    <a:effectLst/>
                    <a:latin typeface="Arial Bold"/>
                  </a:defRPr>
                </a:pPr>
                <a:r>
                  <a:rPr sz="1799" b="0" i="0" u="none" strike="noStrike">
                    <a:solidFill>
                      <a:srgbClr val="000000"/>
                    </a:solidFill>
                    <a:effectLst/>
                    <a:latin typeface="Arial Bold"/>
                  </a:rPr>
                  <a:t>percent modern carbon</a:t>
                </a:r>
              </a:p>
            </c:rich>
          </c:tx>
          <c:overlay val="1"/>
        </c:title>
        <c:numFmt formatCode="0.###" sourceLinked="0"/>
        <c:majorTickMark val="out"/>
        <c:minorTickMark val="none"/>
        <c:tickLblPos val="nextTo"/>
        <c:spPr>
          <a:ln w="12700" cap="flat">
            <a:solidFill>
              <a:srgbClr val="000000"/>
            </a:solidFill>
            <a:prstDash val="solid"/>
            <a:miter lim="400000"/>
          </a:ln>
        </c:spPr>
        <c:txPr>
          <a:bodyPr rot="0"/>
          <a:lstStyle/>
          <a:p>
            <a:pPr lvl="0">
              <a:defRPr sz="1799" b="0" i="0" u="none" strike="noStrike">
                <a:solidFill>
                  <a:srgbClr val="000000"/>
                </a:solidFill>
                <a:effectLst/>
                <a:latin typeface="Times New Roman Bold"/>
              </a:defRPr>
            </a:pPr>
            <a:endParaRPr lang="en-US"/>
          </a:p>
        </c:txPr>
        <c:crossAx val="276582280"/>
        <c:crosses val="autoZero"/>
        <c:crossBetween val="between"/>
        <c:majorUnit val="0.15"/>
        <c:minorUnit val="7.4999999999999997E-2"/>
      </c:valAx>
      <c:spPr>
        <a:noFill/>
        <a:ln w="12700" cap="flat">
          <a:noFill/>
          <a:miter lim="400000"/>
        </a:ln>
        <a:effectLst/>
      </c:spPr>
    </c:plotArea>
    <c:plotVisOnly val="0"/>
    <c:dispBlanksAs val="gap"/>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a:p>
        </c:rich>
      </c:tx>
      <c:overlay val="1"/>
    </c:title>
    <c:autoTitleDeleted val="0"/>
    <c:plotArea>
      <c:layout>
        <c:manualLayout>
          <c:layoutTarget val="inner"/>
          <c:xMode val="edge"/>
          <c:yMode val="edge"/>
          <c:x val="0.15008299999999999"/>
          <c:y val="6.5436599999999998E-2"/>
          <c:w val="0.84774499999999997"/>
          <c:h val="0.88934500000000005"/>
        </c:manualLayout>
      </c:layout>
      <c:scatterChart>
        <c:scatterStyle val="lineMarker"/>
        <c:varyColors val="0"/>
        <c:ser>
          <c:idx val="0"/>
          <c:order val="0"/>
          <c:tx>
            <c:strRef>
              <c:f>Sheet1!$B$1</c:f>
              <c:strCache>
                <c:ptCount val="1"/>
                <c:pt idx="0">
                  <c:v>Diamond</c:v>
                </c:pt>
              </c:strCache>
            </c:strRef>
          </c:tx>
          <c:spPr>
            <a:ln w="12700" cap="flat">
              <a:noFill/>
              <a:miter lim="400000"/>
            </a:ln>
            <a:effectLst/>
          </c:spPr>
          <c:marker>
            <c:symbol val="diamond"/>
            <c:size val="10"/>
            <c:spPr>
              <a:solidFill>
                <a:srgbClr val="FFFFFF"/>
              </a:solidFill>
              <a:ln w="25400" cap="flat">
                <a:solidFill>
                  <a:srgbClr val="000000"/>
                </a:solidFill>
                <a:prstDash val="solid"/>
                <a:bevel/>
              </a:ln>
              <a:effectLst/>
            </c:spPr>
          </c:marker>
          <c:xVal>
            <c:numRef>
              <c:f>Sheet1!$B$2:$B$25</c:f>
              <c:numCache>
                <c:formatCode>General</c:formatCode>
                <c:ptCount val="21"/>
                <c:pt idx="0">
                  <c:v>1</c:v>
                </c:pt>
                <c:pt idx="2">
                  <c:v>2</c:v>
                </c:pt>
                <c:pt idx="4">
                  <c:v>3</c:v>
                </c:pt>
                <c:pt idx="6">
                  <c:v>4</c:v>
                </c:pt>
                <c:pt idx="8">
                  <c:v>5</c:v>
                </c:pt>
                <c:pt idx="10">
                  <c:v>6</c:v>
                </c:pt>
                <c:pt idx="12">
                  <c:v>7</c:v>
                </c:pt>
                <c:pt idx="14">
                  <c:v>8</c:v>
                </c:pt>
                <c:pt idx="16">
                  <c:v>9</c:v>
                </c:pt>
                <c:pt idx="18">
                  <c:v>10</c:v>
                </c:pt>
                <c:pt idx="20">
                  <c:v>11</c:v>
                </c:pt>
              </c:numCache>
            </c:numRef>
          </c:xVal>
          <c:yVal>
            <c:numRef>
              <c:f>Sheet1!$C$2:$C$25</c:f>
              <c:numCache>
                <c:formatCode>General</c:formatCode>
                <c:ptCount val="21"/>
                <c:pt idx="0">
                  <c:v>0.13800000000000001</c:v>
                </c:pt>
                <c:pt idx="2">
                  <c:v>0.105</c:v>
                </c:pt>
                <c:pt idx="4">
                  <c:v>0.12</c:v>
                </c:pt>
                <c:pt idx="6">
                  <c:v>0.14599999999999999</c:v>
                </c:pt>
                <c:pt idx="8">
                  <c:v>9.6000000000000002E-2</c:v>
                </c:pt>
                <c:pt idx="10">
                  <c:v>0.33900000000000002</c:v>
                </c:pt>
                <c:pt idx="12">
                  <c:v>0.25</c:v>
                </c:pt>
                <c:pt idx="14">
                  <c:v>0.21</c:v>
                </c:pt>
                <c:pt idx="16">
                  <c:v>0.17</c:v>
                </c:pt>
                <c:pt idx="18">
                  <c:v>0.12</c:v>
                </c:pt>
                <c:pt idx="20">
                  <c:v>0.15</c:v>
                </c:pt>
              </c:numCache>
            </c:numRef>
          </c:yVal>
          <c:smooth val="0"/>
        </c:ser>
        <c:ser>
          <c:idx val="1"/>
          <c:order val="1"/>
          <c:tx>
            <c:strRef>
              <c:f>Sheet1!$C$1</c:f>
              <c:strCache>
                <c:ptCount val="1"/>
                <c:pt idx="0">
                  <c:v>0.95</c:v>
                </c:pt>
              </c:strCache>
            </c:strRef>
          </c:tx>
          <c:spPr>
            <a:ln w="12700" cap="flat">
              <a:solidFill>
                <a:srgbClr val="000000"/>
              </a:solidFill>
              <a:prstDash val="solid"/>
              <a:bevel/>
            </a:ln>
            <a:effectLst/>
          </c:spPr>
          <c:marker>
            <c:symbol val="circle"/>
            <c:size val="3"/>
            <c:spPr>
              <a:solidFill>
                <a:srgbClr val="000000"/>
              </a:solidFill>
              <a:ln w="25400" cap="flat">
                <a:solidFill>
                  <a:srgbClr val="000000"/>
                </a:solidFill>
                <a:prstDash val="solid"/>
                <a:bevel/>
              </a:ln>
              <a:effectLst/>
            </c:spPr>
          </c:marker>
          <c:xVal>
            <c:numRef>
              <c:f>Sheet1!$D$2:$D$25</c:f>
              <c:numCache>
                <c:formatCode>General</c:formatCode>
                <c:ptCount val="22"/>
                <c:pt idx="0">
                  <c:v>1</c:v>
                </c:pt>
                <c:pt idx="1">
                  <c:v>1</c:v>
                </c:pt>
                <c:pt idx="4">
                  <c:v>3</c:v>
                </c:pt>
                <c:pt idx="5">
                  <c:v>3</c:v>
                </c:pt>
                <c:pt idx="8">
                  <c:v>5</c:v>
                </c:pt>
                <c:pt idx="9">
                  <c:v>5</c:v>
                </c:pt>
                <c:pt idx="12">
                  <c:v>7</c:v>
                </c:pt>
                <c:pt idx="13">
                  <c:v>7</c:v>
                </c:pt>
                <c:pt idx="16">
                  <c:v>9</c:v>
                </c:pt>
                <c:pt idx="17">
                  <c:v>9</c:v>
                </c:pt>
                <c:pt idx="20">
                  <c:v>11</c:v>
                </c:pt>
                <c:pt idx="21">
                  <c:v>11</c:v>
                </c:pt>
              </c:numCache>
            </c:numRef>
          </c:xVal>
          <c:yVal>
            <c:numRef>
              <c:f>Sheet1!$E$2:$E$25</c:f>
              <c:numCache>
                <c:formatCode>General</c:formatCode>
                <c:ptCount val="22"/>
                <c:pt idx="0">
                  <c:v>8.7040000000000006E-2</c:v>
                </c:pt>
                <c:pt idx="1">
                  <c:v>0.18895999999999999</c:v>
                </c:pt>
                <c:pt idx="4">
                  <c:v>5.7279999999999998E-2</c:v>
                </c:pt>
                <c:pt idx="5">
                  <c:v>0.18271999999999999</c:v>
                </c:pt>
                <c:pt idx="8">
                  <c:v>4.5039999999999997E-2</c:v>
                </c:pt>
                <c:pt idx="9">
                  <c:v>0.14696000000000001</c:v>
                </c:pt>
                <c:pt idx="12">
                  <c:v>0.21079999999999999</c:v>
                </c:pt>
                <c:pt idx="13">
                  <c:v>0.28920000000000001</c:v>
                </c:pt>
                <c:pt idx="16">
                  <c:v>0.1308</c:v>
                </c:pt>
                <c:pt idx="17">
                  <c:v>0.2092</c:v>
                </c:pt>
                <c:pt idx="20">
                  <c:v>0.1108</c:v>
                </c:pt>
                <c:pt idx="21">
                  <c:v>0.18920000000000001</c:v>
                </c:pt>
              </c:numCache>
            </c:numRef>
          </c:yVal>
          <c:smooth val="0"/>
        </c:ser>
        <c:ser>
          <c:idx val="2"/>
          <c:order val="2"/>
          <c:tx>
            <c:strRef>
              <c:f>Sheet1!$D$1</c:f>
              <c:strCache>
                <c:ptCount val="1"/>
                <c:pt idx="0">
                  <c:v>Confidence limits</c:v>
                </c:pt>
              </c:strCache>
            </c:strRef>
          </c:tx>
          <c:spPr>
            <a:ln w="12700" cap="flat">
              <a:solidFill>
                <a:srgbClr val="000000"/>
              </a:solidFill>
              <a:prstDash val="solid"/>
              <a:bevel/>
            </a:ln>
            <a:effectLst/>
          </c:spPr>
          <c:marker>
            <c:symbol val="circle"/>
            <c:size val="3"/>
            <c:spPr>
              <a:solidFill>
                <a:srgbClr val="000000"/>
              </a:solidFill>
              <a:ln w="25400" cap="flat">
                <a:solidFill>
                  <a:srgbClr val="000000"/>
                </a:solidFill>
                <a:prstDash val="solid"/>
                <a:bevel/>
              </a:ln>
              <a:effectLst/>
            </c:spPr>
          </c:marker>
          <c:xVal>
            <c:numRef>
              <c:f>Sheet1!$F$2:$F$25</c:f>
              <c:numCache>
                <c:formatCode>General</c:formatCode>
                <c:ptCount val="20"/>
                <c:pt idx="2">
                  <c:v>2</c:v>
                </c:pt>
                <c:pt idx="3">
                  <c:v>2</c:v>
                </c:pt>
                <c:pt idx="6">
                  <c:v>4</c:v>
                </c:pt>
                <c:pt idx="7">
                  <c:v>4</c:v>
                </c:pt>
                <c:pt idx="10">
                  <c:v>6</c:v>
                </c:pt>
                <c:pt idx="11">
                  <c:v>6</c:v>
                </c:pt>
                <c:pt idx="14">
                  <c:v>8</c:v>
                </c:pt>
                <c:pt idx="15">
                  <c:v>8</c:v>
                </c:pt>
                <c:pt idx="18">
                  <c:v>10</c:v>
                </c:pt>
                <c:pt idx="19">
                  <c:v>10</c:v>
                </c:pt>
              </c:numCache>
            </c:numRef>
          </c:xVal>
          <c:yVal>
            <c:numRef>
              <c:f>Sheet1!$G$2:$G$25</c:f>
              <c:numCache>
                <c:formatCode>General</c:formatCode>
                <c:ptCount val="20"/>
                <c:pt idx="2">
                  <c:v>4.4240000000000002E-2</c:v>
                </c:pt>
                <c:pt idx="3">
                  <c:v>0.16575999999999999</c:v>
                </c:pt>
                <c:pt idx="6">
                  <c:v>9.8960000000000006E-2</c:v>
                </c:pt>
                <c:pt idx="7">
                  <c:v>0.19303999999999999</c:v>
                </c:pt>
                <c:pt idx="10">
                  <c:v>0.29980000000000001</c:v>
                </c:pt>
                <c:pt idx="11">
                  <c:v>0.37819999999999998</c:v>
                </c:pt>
                <c:pt idx="14">
                  <c:v>0.1512</c:v>
                </c:pt>
                <c:pt idx="15">
                  <c:v>0.26879999999999998</c:v>
                </c:pt>
                <c:pt idx="18">
                  <c:v>8.0799999999999997E-2</c:v>
                </c:pt>
                <c:pt idx="19">
                  <c:v>0.15920000000000001</c:v>
                </c:pt>
              </c:numCache>
            </c:numRef>
          </c:yVal>
          <c:smooth val="0"/>
        </c:ser>
        <c:ser>
          <c:idx val="3"/>
          <c:order val="3"/>
          <c:tx>
            <c:strRef>
              <c:f>Sheet1!$E$1</c:f>
              <c:strCache>
                <c:ptCount val="1"/>
                <c:pt idx="0">
                  <c:v>XY (Scatter) 4</c:v>
                </c:pt>
              </c:strCache>
            </c:strRef>
          </c:tx>
          <c:spPr>
            <a:ln w="12700" cap="flat">
              <a:solidFill>
                <a:srgbClr val="DD0806"/>
              </a:solidFill>
              <a:prstDash val="solid"/>
              <a:bevel/>
            </a:ln>
            <a:effectLst/>
          </c:spPr>
          <c:marker>
            <c:symbol val="none"/>
          </c:marker>
          <c:xVal>
            <c:numRef>
              <c:f>Sheet1!$H$2:$H$25</c:f>
              <c:numCache>
                <c:formatCode>General</c:formatCode>
                <c:ptCount val="24"/>
                <c:pt idx="22">
                  <c:v>0</c:v>
                </c:pt>
                <c:pt idx="23">
                  <c:v>12</c:v>
                </c:pt>
              </c:numCache>
            </c:numRef>
          </c:xVal>
          <c:yVal>
            <c:numRef>
              <c:f>Sheet1!$I$2:$I$25</c:f>
              <c:numCache>
                <c:formatCode>General</c:formatCode>
                <c:ptCount val="24"/>
                <c:pt idx="22">
                  <c:v>7.6999999999999999E-2</c:v>
                </c:pt>
                <c:pt idx="23">
                  <c:v>7.6999999999999999E-2</c:v>
                </c:pt>
              </c:numCache>
            </c:numRef>
          </c:yVal>
          <c:smooth val="0"/>
        </c:ser>
        <c:ser>
          <c:idx val="4"/>
          <c:order val="4"/>
          <c:tx>
            <c:strRef>
              <c:f>Sheet1!$F$1</c:f>
              <c:strCache>
                <c:ptCount val="1"/>
                <c:pt idx="0">
                  <c:v>XY (Scatter) 5</c:v>
                </c:pt>
              </c:strCache>
            </c:strRef>
          </c:tx>
          <c:spPr>
            <a:ln w="12700" cap="flat">
              <a:solidFill>
                <a:srgbClr val="0000FF"/>
              </a:solidFill>
              <a:prstDash val="solid"/>
              <a:bevel/>
            </a:ln>
            <a:effectLst/>
          </c:spPr>
          <c:marker>
            <c:symbol val="none"/>
          </c:marker>
          <c:xVal>
            <c:numRef>
              <c:f>Sheet1!$J$2:$J$25</c:f>
              <c:numCache>
                <c:formatCode>General</c:formatCode>
                <c:ptCount val="24"/>
                <c:pt idx="22">
                  <c:v>0</c:v>
                </c:pt>
                <c:pt idx="23">
                  <c:v>12</c:v>
                </c:pt>
              </c:numCache>
            </c:numRef>
          </c:xVal>
          <c:yVal>
            <c:numRef>
              <c:f>Sheet1!$K$2:$K$25</c:f>
              <c:numCache>
                <c:formatCode>General</c:formatCode>
                <c:ptCount val="24"/>
                <c:pt idx="22">
                  <c:v>5.6000000000000001E-2</c:v>
                </c:pt>
                <c:pt idx="23">
                  <c:v>5.6000000000000001E-2</c:v>
                </c:pt>
              </c:numCache>
            </c:numRef>
          </c:yVal>
          <c:smooth val="0"/>
        </c:ser>
        <c:dLbls>
          <c:showLegendKey val="0"/>
          <c:showVal val="0"/>
          <c:showCatName val="0"/>
          <c:showSerName val="0"/>
          <c:showPercent val="0"/>
          <c:showBubbleSize val="0"/>
        </c:dLbls>
        <c:axId val="276582672"/>
        <c:axId val="276577576"/>
      </c:scatterChart>
      <c:valAx>
        <c:axId val="276582672"/>
        <c:scaling>
          <c:orientation val="minMax"/>
          <c:max val="12"/>
          <c:min val="0"/>
        </c:scaling>
        <c:delete val="0"/>
        <c:axPos val="b"/>
        <c:numFmt formatCode="0" sourceLinked="0"/>
        <c:majorTickMark val="none"/>
        <c:minorTickMark val="none"/>
        <c:tickLblPos val="none"/>
        <c:spPr>
          <a:ln w="12700" cap="flat">
            <a:solidFill>
              <a:srgbClr val="000000"/>
            </a:solidFill>
            <a:prstDash val="solid"/>
            <a:miter lim="400000"/>
          </a:ln>
        </c:spPr>
        <c:txPr>
          <a:bodyPr rot="0"/>
          <a:lstStyle/>
          <a:p>
            <a:pPr lvl="0">
              <a:defRPr sz="1800" b="0" i="0" u="none" strike="noStrike">
                <a:solidFill>
                  <a:srgbClr val="000000"/>
                </a:solidFill>
                <a:effectLst/>
                <a:latin typeface="Times New Roman Bold"/>
              </a:defRPr>
            </a:pPr>
            <a:endParaRPr lang="en-US"/>
          </a:p>
        </c:txPr>
        <c:crossAx val="276577576"/>
        <c:crosses val="autoZero"/>
        <c:crossBetween val="between"/>
        <c:majorUnit val="3"/>
        <c:minorUnit val="1.5"/>
      </c:valAx>
      <c:valAx>
        <c:axId val="276577576"/>
        <c:scaling>
          <c:orientation val="minMax"/>
          <c:min val="0"/>
        </c:scaling>
        <c:delete val="0"/>
        <c:axPos val="l"/>
        <c:majorGridlines>
          <c:spPr>
            <a:ln w="12700" cap="flat">
              <a:solidFill>
                <a:srgbClr val="C0C0C0"/>
              </a:solidFill>
              <a:prstDash val="solid"/>
              <a:bevel/>
            </a:ln>
          </c:spPr>
        </c:majorGridlines>
        <c:numFmt formatCode="0.####" sourceLinked="0"/>
        <c:majorTickMark val="out"/>
        <c:minorTickMark val="none"/>
        <c:tickLblPos val="nextTo"/>
        <c:spPr>
          <a:ln w="12700" cap="flat">
            <a:solidFill>
              <a:srgbClr val="000000"/>
            </a:solidFill>
            <a:prstDash val="solid"/>
            <a:miter lim="400000"/>
          </a:ln>
        </c:spPr>
        <c:txPr>
          <a:bodyPr rot="0"/>
          <a:lstStyle/>
          <a:p>
            <a:pPr lvl="0">
              <a:defRPr sz="1800" b="0" i="0" u="none" strike="noStrike">
                <a:solidFill>
                  <a:srgbClr val="000000"/>
                </a:solidFill>
                <a:effectLst/>
                <a:latin typeface="Times New Roman Bold"/>
              </a:defRPr>
            </a:pPr>
            <a:endParaRPr lang="en-US"/>
          </a:p>
        </c:txPr>
        <c:crossAx val="276582672"/>
        <c:crosses val="autoZero"/>
        <c:crossBetween val="between"/>
        <c:majorUnit val="0.1"/>
        <c:minorUnit val="0.05"/>
      </c:valAx>
      <c:spPr>
        <a:noFill/>
        <a:ln w="12700" cap="flat">
          <a:noFill/>
          <a:miter lim="400000"/>
        </a:ln>
        <a:effectLst/>
      </c:spPr>
    </c:plotArea>
    <c:plotVisOnly val="0"/>
    <c:dispBlanksAs val="gap"/>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a:p>
        </c:rich>
      </c:tx>
      <c:overlay val="1"/>
    </c:title>
    <c:autoTitleDeleted val="0"/>
    <c:plotArea>
      <c:layout>
        <c:manualLayout>
          <c:layoutTarget val="inner"/>
          <c:xMode val="edge"/>
          <c:yMode val="edge"/>
          <c:x val="0.104879"/>
          <c:y val="6.5460199999999996E-2"/>
          <c:w val="0.62714700000000001"/>
          <c:h val="0.88931000000000004"/>
        </c:manualLayout>
      </c:layout>
      <c:scatterChart>
        <c:scatterStyle val="lineMarker"/>
        <c:varyColors val="0"/>
        <c:ser>
          <c:idx val="0"/>
          <c:order val="0"/>
          <c:tx>
            <c:strRef>
              <c:f>Sheet1!$B$1</c:f>
              <c:strCache>
                <c:ptCount val="1"/>
                <c:pt idx="0">
                  <c:v>Graphite</c:v>
                </c:pt>
              </c:strCache>
            </c:strRef>
          </c:tx>
          <c:spPr>
            <a:ln w="12700" cap="flat">
              <a:noFill/>
              <a:miter lim="400000"/>
            </a:ln>
            <a:effectLst/>
          </c:spPr>
          <c:marker>
            <c:symbol val="square"/>
            <c:size val="4"/>
            <c:spPr>
              <a:solidFill>
                <a:srgbClr val="000000"/>
              </a:solidFill>
              <a:ln w="25400" cap="flat">
                <a:solidFill>
                  <a:srgbClr val="000000"/>
                </a:solidFill>
                <a:prstDash val="solid"/>
                <a:bevel/>
              </a:ln>
              <a:effectLst/>
            </c:spPr>
          </c:marker>
          <c:xVal>
            <c:numRef>
              <c:f>Sheet1!$B$2:$B$43</c:f>
              <c:numCache>
                <c:formatCode>General</c:formatCode>
                <c:ptCount val="41"/>
                <c:pt idx="12">
                  <c:v>13</c:v>
                </c:pt>
                <c:pt idx="14">
                  <c:v>14</c:v>
                </c:pt>
                <c:pt idx="28">
                  <c:v>16</c:v>
                </c:pt>
                <c:pt idx="30">
                  <c:v>17</c:v>
                </c:pt>
                <c:pt idx="32">
                  <c:v>18</c:v>
                </c:pt>
                <c:pt idx="38">
                  <c:v>4</c:v>
                </c:pt>
                <c:pt idx="40">
                  <c:v>5</c:v>
                </c:pt>
              </c:numCache>
            </c:numRef>
          </c:xVal>
          <c:yVal>
            <c:numRef>
              <c:f>Sheet1!$C$2:$C$43</c:f>
              <c:numCache>
                <c:formatCode>General</c:formatCode>
                <c:ptCount val="41"/>
                <c:pt idx="12">
                  <c:v>2.5000000000000001E-2</c:v>
                </c:pt>
                <c:pt idx="14">
                  <c:v>0.02</c:v>
                </c:pt>
                <c:pt idx="28">
                  <c:v>6.9000000000000006E-2</c:v>
                </c:pt>
                <c:pt idx="30">
                  <c:v>3.5000000000000003E-2</c:v>
                </c:pt>
                <c:pt idx="32">
                  <c:v>3.2000000000000001E-2</c:v>
                </c:pt>
                <c:pt idx="38">
                  <c:v>2.4E-2</c:v>
                </c:pt>
                <c:pt idx="40">
                  <c:v>2.4E-2</c:v>
                </c:pt>
              </c:numCache>
            </c:numRef>
          </c:yVal>
          <c:smooth val="0"/>
        </c:ser>
        <c:ser>
          <c:idx val="1"/>
          <c:order val="1"/>
          <c:tx>
            <c:strRef>
              <c:f>Sheet1!$C$1</c:f>
              <c:strCache>
                <c:ptCount val="1"/>
                <c:pt idx="0">
                  <c:v>Diamonds</c:v>
                </c:pt>
              </c:strCache>
            </c:strRef>
          </c:tx>
          <c:spPr>
            <a:ln w="12700" cap="flat">
              <a:noFill/>
              <a:miter lim="400000"/>
            </a:ln>
            <a:effectLst/>
          </c:spPr>
          <c:marker>
            <c:symbol val="diamond"/>
            <c:size val="4"/>
            <c:spPr>
              <a:solidFill>
                <a:srgbClr val="0000D4"/>
              </a:solidFill>
              <a:ln w="25400" cap="flat">
                <a:solidFill>
                  <a:srgbClr val="0000D4"/>
                </a:solidFill>
                <a:prstDash val="solid"/>
                <a:bevel/>
              </a:ln>
              <a:effectLst/>
            </c:spPr>
          </c:marker>
          <c:xVal>
            <c:numRef>
              <c:f>Sheet1!$D$2:$D$43</c:f>
              <c:numCache>
                <c:formatCode>General</c:formatCode>
                <c:ptCount val="37"/>
                <c:pt idx="0">
                  <c:v>10</c:v>
                </c:pt>
                <c:pt idx="2">
                  <c:v>11</c:v>
                </c:pt>
                <c:pt idx="4">
                  <c:v>9</c:v>
                </c:pt>
                <c:pt idx="6">
                  <c:v>12</c:v>
                </c:pt>
                <c:pt idx="8">
                  <c:v>7</c:v>
                </c:pt>
                <c:pt idx="10">
                  <c:v>8</c:v>
                </c:pt>
                <c:pt idx="16">
                  <c:v>21</c:v>
                </c:pt>
                <c:pt idx="18">
                  <c:v>20</c:v>
                </c:pt>
                <c:pt idx="20">
                  <c:v>19</c:v>
                </c:pt>
                <c:pt idx="22">
                  <c:v>22</c:v>
                </c:pt>
                <c:pt idx="24">
                  <c:v>23</c:v>
                </c:pt>
                <c:pt idx="26">
                  <c:v>1</c:v>
                </c:pt>
                <c:pt idx="34">
                  <c:v>3</c:v>
                </c:pt>
                <c:pt idx="36">
                  <c:v>2</c:v>
                </c:pt>
              </c:numCache>
            </c:numRef>
          </c:xVal>
          <c:yVal>
            <c:numRef>
              <c:f>Sheet1!$E$2:$E$43</c:f>
              <c:numCache>
                <c:formatCode>General</c:formatCode>
                <c:ptCount val="37"/>
                <c:pt idx="0">
                  <c:v>1.7999999999999999E-2</c:v>
                </c:pt>
                <c:pt idx="2">
                  <c:v>1.7000000000000001E-2</c:v>
                </c:pt>
                <c:pt idx="4">
                  <c:v>1.7000000000000001E-2</c:v>
                </c:pt>
                <c:pt idx="6">
                  <c:v>1.6E-2</c:v>
                </c:pt>
                <c:pt idx="8">
                  <c:v>1.4999999999999999E-2</c:v>
                </c:pt>
                <c:pt idx="10">
                  <c:v>1.4999999999999999E-2</c:v>
                </c:pt>
                <c:pt idx="16">
                  <c:v>2.1000000000000001E-2</c:v>
                </c:pt>
                <c:pt idx="18">
                  <c:v>1.7999999999999999E-2</c:v>
                </c:pt>
                <c:pt idx="20">
                  <c:v>1.4999999999999999E-2</c:v>
                </c:pt>
                <c:pt idx="22">
                  <c:v>1.2999999999999999E-2</c:v>
                </c:pt>
                <c:pt idx="24">
                  <c:v>1.0999999999999999E-2</c:v>
                </c:pt>
                <c:pt idx="26">
                  <c:v>8.0000000000000002E-3</c:v>
                </c:pt>
                <c:pt idx="34">
                  <c:v>6.0000000000000001E-3</c:v>
                </c:pt>
                <c:pt idx="36">
                  <c:v>5.0000000000000001E-3</c:v>
                </c:pt>
              </c:numCache>
            </c:numRef>
          </c:yVal>
          <c:smooth val="0"/>
        </c:ser>
        <c:ser>
          <c:idx val="2"/>
          <c:order val="2"/>
          <c:tx>
            <c:strRef>
              <c:f>Sheet1!$D$1</c:f>
              <c:strCache>
                <c:ptCount val="1"/>
                <c:pt idx="0">
                  <c:v>Upper C. L.</c:v>
                </c:pt>
              </c:strCache>
            </c:strRef>
          </c:tx>
          <c:spPr>
            <a:ln w="12700" cap="flat">
              <a:solidFill>
                <a:srgbClr val="000000"/>
              </a:solidFill>
              <a:prstDash val="solid"/>
              <a:bevel/>
            </a:ln>
            <a:effectLst/>
          </c:spPr>
          <c:marker>
            <c:symbol val="circle"/>
            <c:size val="4"/>
            <c:spPr>
              <a:solidFill>
                <a:srgbClr val="00FF00"/>
              </a:solidFill>
              <a:ln w="25400" cap="flat">
                <a:solidFill>
                  <a:srgbClr val="000000"/>
                </a:solidFill>
                <a:prstDash val="solid"/>
                <a:bevel/>
              </a:ln>
              <a:effectLst/>
            </c:spPr>
          </c:marker>
          <c:xVal>
            <c:numRef>
              <c:f>Sheet1!$F$2:$F$43</c:f>
              <c:numCache>
                <c:formatCode>General</c:formatCode>
                <c:ptCount val="42"/>
                <c:pt idx="0">
                  <c:v>10</c:v>
                </c:pt>
                <c:pt idx="1">
                  <c:v>10</c:v>
                </c:pt>
                <c:pt idx="4">
                  <c:v>9</c:v>
                </c:pt>
                <c:pt idx="5">
                  <c:v>9</c:v>
                </c:pt>
                <c:pt idx="8">
                  <c:v>7</c:v>
                </c:pt>
                <c:pt idx="9">
                  <c:v>7</c:v>
                </c:pt>
                <c:pt idx="12">
                  <c:v>13</c:v>
                </c:pt>
                <c:pt idx="13">
                  <c:v>13</c:v>
                </c:pt>
                <c:pt idx="16">
                  <c:v>21</c:v>
                </c:pt>
                <c:pt idx="17">
                  <c:v>21</c:v>
                </c:pt>
                <c:pt idx="20">
                  <c:v>19</c:v>
                </c:pt>
                <c:pt idx="21">
                  <c:v>19</c:v>
                </c:pt>
                <c:pt idx="24">
                  <c:v>23</c:v>
                </c:pt>
                <c:pt idx="25">
                  <c:v>23</c:v>
                </c:pt>
                <c:pt idx="28">
                  <c:v>16</c:v>
                </c:pt>
                <c:pt idx="29">
                  <c:v>16</c:v>
                </c:pt>
                <c:pt idx="32">
                  <c:v>18</c:v>
                </c:pt>
                <c:pt idx="33">
                  <c:v>18</c:v>
                </c:pt>
                <c:pt idx="36">
                  <c:v>2</c:v>
                </c:pt>
                <c:pt idx="37">
                  <c:v>2</c:v>
                </c:pt>
                <c:pt idx="40">
                  <c:v>5</c:v>
                </c:pt>
                <c:pt idx="41">
                  <c:v>5</c:v>
                </c:pt>
              </c:numCache>
            </c:numRef>
          </c:xVal>
          <c:yVal>
            <c:numRef>
              <c:f>Sheet1!$G$2:$G$43</c:f>
              <c:numCache>
                <c:formatCode>General</c:formatCode>
                <c:ptCount val="42"/>
                <c:pt idx="0">
                  <c:v>1.6039999999999999E-2</c:v>
                </c:pt>
                <c:pt idx="1">
                  <c:v>1.9959999999999999E-2</c:v>
                </c:pt>
                <c:pt idx="4">
                  <c:v>1.504E-2</c:v>
                </c:pt>
                <c:pt idx="5">
                  <c:v>1.8960000000000001E-2</c:v>
                </c:pt>
                <c:pt idx="8">
                  <c:v>1.304E-2</c:v>
                </c:pt>
                <c:pt idx="9">
                  <c:v>1.6959999999999999E-2</c:v>
                </c:pt>
                <c:pt idx="12">
                  <c:v>2.1080000000000002E-2</c:v>
                </c:pt>
                <c:pt idx="13">
                  <c:v>2.8920000000000001E-2</c:v>
                </c:pt>
                <c:pt idx="16">
                  <c:v>1.512E-2</c:v>
                </c:pt>
                <c:pt idx="17">
                  <c:v>2.6880000000000001E-2</c:v>
                </c:pt>
                <c:pt idx="20">
                  <c:v>1.108E-2</c:v>
                </c:pt>
                <c:pt idx="21">
                  <c:v>1.8919999999999999E-2</c:v>
                </c:pt>
                <c:pt idx="24">
                  <c:v>7.0800000000000004E-3</c:v>
                </c:pt>
                <c:pt idx="25">
                  <c:v>1.4919999999999999E-2</c:v>
                </c:pt>
                <c:pt idx="28">
                  <c:v>-9.4000000000000004E-3</c:v>
                </c:pt>
                <c:pt idx="29">
                  <c:v>0.1474</c:v>
                </c:pt>
                <c:pt idx="32">
                  <c:v>2.6120000000000001E-2</c:v>
                </c:pt>
                <c:pt idx="33">
                  <c:v>3.7879999999999997E-2</c:v>
                </c:pt>
                <c:pt idx="36">
                  <c:v>3.0400000000000002E-3</c:v>
                </c:pt>
                <c:pt idx="37">
                  <c:v>6.96E-3</c:v>
                </c:pt>
                <c:pt idx="40">
                  <c:v>2.0080000000000001E-2</c:v>
                </c:pt>
                <c:pt idx="41">
                  <c:v>2.792E-2</c:v>
                </c:pt>
              </c:numCache>
            </c:numRef>
          </c:yVal>
          <c:smooth val="0"/>
        </c:ser>
        <c:ser>
          <c:idx val="3"/>
          <c:order val="3"/>
          <c:tx>
            <c:strRef>
              <c:f>Sheet1!$E$1</c:f>
              <c:strCache>
                <c:ptCount val="1"/>
                <c:pt idx="0">
                  <c:v>Lower C. L.</c:v>
                </c:pt>
              </c:strCache>
            </c:strRef>
          </c:tx>
          <c:spPr>
            <a:ln w="12700" cap="flat">
              <a:solidFill>
                <a:srgbClr val="000000"/>
              </a:solidFill>
              <a:prstDash val="solid"/>
              <a:bevel/>
            </a:ln>
            <a:effectLst/>
          </c:spPr>
          <c:marker>
            <c:symbol val="circle"/>
            <c:size val="4"/>
            <c:spPr>
              <a:solidFill>
                <a:srgbClr val="000000">
                  <a:alpha val="0"/>
                </a:srgbClr>
              </a:solidFill>
              <a:ln w="25400" cap="flat">
                <a:solidFill>
                  <a:srgbClr val="000000"/>
                </a:solidFill>
                <a:prstDash val="solid"/>
                <a:bevel/>
              </a:ln>
              <a:effectLst/>
            </c:spPr>
          </c:marker>
          <c:xVal>
            <c:numRef>
              <c:f>Sheet1!$H$2:$H$43</c:f>
              <c:numCache>
                <c:formatCode>General</c:formatCode>
                <c:ptCount val="40"/>
                <c:pt idx="2">
                  <c:v>11</c:v>
                </c:pt>
                <c:pt idx="3">
                  <c:v>11</c:v>
                </c:pt>
                <c:pt idx="6">
                  <c:v>12</c:v>
                </c:pt>
                <c:pt idx="7">
                  <c:v>12</c:v>
                </c:pt>
                <c:pt idx="10">
                  <c:v>8</c:v>
                </c:pt>
                <c:pt idx="11">
                  <c:v>8</c:v>
                </c:pt>
                <c:pt idx="14">
                  <c:v>14</c:v>
                </c:pt>
                <c:pt idx="15">
                  <c:v>14</c:v>
                </c:pt>
                <c:pt idx="18">
                  <c:v>20</c:v>
                </c:pt>
                <c:pt idx="19">
                  <c:v>20</c:v>
                </c:pt>
                <c:pt idx="22">
                  <c:v>22</c:v>
                </c:pt>
                <c:pt idx="23">
                  <c:v>22</c:v>
                </c:pt>
                <c:pt idx="26">
                  <c:v>1</c:v>
                </c:pt>
                <c:pt idx="27">
                  <c:v>1</c:v>
                </c:pt>
                <c:pt idx="30">
                  <c:v>17</c:v>
                </c:pt>
                <c:pt idx="31">
                  <c:v>17</c:v>
                </c:pt>
                <c:pt idx="34">
                  <c:v>3</c:v>
                </c:pt>
                <c:pt idx="35">
                  <c:v>3</c:v>
                </c:pt>
                <c:pt idx="38">
                  <c:v>4</c:v>
                </c:pt>
                <c:pt idx="39">
                  <c:v>4</c:v>
                </c:pt>
              </c:numCache>
            </c:numRef>
          </c:xVal>
          <c:yVal>
            <c:numRef>
              <c:f>Sheet1!$I$2:$I$43</c:f>
              <c:numCache>
                <c:formatCode>General</c:formatCode>
                <c:ptCount val="40"/>
                <c:pt idx="2">
                  <c:v>1.308E-2</c:v>
                </c:pt>
                <c:pt idx="3">
                  <c:v>2.0920000000000001E-2</c:v>
                </c:pt>
                <c:pt idx="6">
                  <c:v>1.404E-2</c:v>
                </c:pt>
                <c:pt idx="7">
                  <c:v>1.796E-2</c:v>
                </c:pt>
                <c:pt idx="10">
                  <c:v>1.304E-2</c:v>
                </c:pt>
                <c:pt idx="11">
                  <c:v>1.6959999999999999E-2</c:v>
                </c:pt>
                <c:pt idx="14">
                  <c:v>1.4120000000000001E-2</c:v>
                </c:pt>
                <c:pt idx="15">
                  <c:v>2.588E-2</c:v>
                </c:pt>
                <c:pt idx="18">
                  <c:v>1.4080000000000001E-2</c:v>
                </c:pt>
                <c:pt idx="19">
                  <c:v>2.1919999999999999E-2</c:v>
                </c:pt>
                <c:pt idx="22">
                  <c:v>9.0799999999999995E-3</c:v>
                </c:pt>
                <c:pt idx="23">
                  <c:v>1.6920000000000001E-2</c:v>
                </c:pt>
                <c:pt idx="26">
                  <c:v>6.0400000000000002E-3</c:v>
                </c:pt>
                <c:pt idx="27">
                  <c:v>9.92E-3</c:v>
                </c:pt>
                <c:pt idx="30">
                  <c:v>2.716E-2</c:v>
                </c:pt>
                <c:pt idx="31">
                  <c:v>4.2840000000000003E-2</c:v>
                </c:pt>
                <c:pt idx="34">
                  <c:v>4.0400000000000002E-3</c:v>
                </c:pt>
                <c:pt idx="35">
                  <c:v>7.9600000000000001E-3</c:v>
                </c:pt>
                <c:pt idx="38">
                  <c:v>2.0080000000000001E-2</c:v>
                </c:pt>
                <c:pt idx="39">
                  <c:v>2.792E-2</c:v>
                </c:pt>
              </c:numCache>
            </c:numRef>
          </c:yVal>
          <c:smooth val="0"/>
        </c:ser>
        <c:dLbls>
          <c:showLegendKey val="0"/>
          <c:showVal val="0"/>
          <c:showCatName val="0"/>
          <c:showSerName val="0"/>
          <c:showPercent val="0"/>
          <c:showBubbleSize val="0"/>
        </c:dLbls>
        <c:axId val="276584240"/>
        <c:axId val="276577968"/>
      </c:scatterChart>
      <c:valAx>
        <c:axId val="276584240"/>
        <c:scaling>
          <c:orientation val="minMax"/>
          <c:max val="24"/>
          <c:min val="0"/>
        </c:scaling>
        <c:delete val="0"/>
        <c:axPos val="b"/>
        <c:numFmt formatCode="0" sourceLinked="0"/>
        <c:majorTickMark val="none"/>
        <c:minorTickMark val="none"/>
        <c:tickLblPos val="none"/>
        <c:spPr>
          <a:ln w="12700" cap="flat">
            <a:solidFill>
              <a:srgbClr val="000000"/>
            </a:solidFill>
            <a:prstDash val="solid"/>
            <a:miter lim="400000"/>
          </a:ln>
        </c:spPr>
        <c:txPr>
          <a:bodyPr rot="0"/>
          <a:lstStyle/>
          <a:p>
            <a:pPr lvl="0">
              <a:defRPr sz="1799" b="0" i="0" u="none" strike="noStrike">
                <a:solidFill>
                  <a:srgbClr val="FFFFFF"/>
                </a:solidFill>
                <a:effectLst/>
                <a:latin typeface="Times New Roman Bold"/>
              </a:defRPr>
            </a:pPr>
            <a:endParaRPr lang="en-US"/>
          </a:p>
        </c:txPr>
        <c:crossAx val="276577968"/>
        <c:crosses val="autoZero"/>
        <c:crossBetween val="between"/>
        <c:majorUnit val="2"/>
        <c:minorUnit val="1"/>
      </c:valAx>
      <c:valAx>
        <c:axId val="276577968"/>
        <c:scaling>
          <c:orientation val="minMax"/>
          <c:max val="7.0000000000000007E-2"/>
          <c:min val="0"/>
        </c:scaling>
        <c:delete val="0"/>
        <c:axPos val="l"/>
        <c:majorGridlines>
          <c:spPr>
            <a:ln w="12700" cap="flat">
              <a:solidFill>
                <a:srgbClr val="969696"/>
              </a:solidFill>
              <a:prstDash val="solid"/>
              <a:bevel/>
            </a:ln>
          </c:spPr>
        </c:majorGridlines>
        <c:numFmt formatCode="0.####" sourceLinked="0"/>
        <c:majorTickMark val="out"/>
        <c:minorTickMark val="none"/>
        <c:tickLblPos val="nextTo"/>
        <c:spPr>
          <a:ln w="12700" cap="flat">
            <a:solidFill>
              <a:srgbClr val="000000"/>
            </a:solidFill>
            <a:prstDash val="solid"/>
            <a:miter lim="400000"/>
          </a:ln>
        </c:spPr>
        <c:txPr>
          <a:bodyPr rot="0"/>
          <a:lstStyle/>
          <a:p>
            <a:pPr lvl="0">
              <a:defRPr sz="1799" b="0" i="0" u="none" strike="noStrike">
                <a:solidFill>
                  <a:srgbClr val="FFFFFF"/>
                </a:solidFill>
                <a:effectLst/>
                <a:latin typeface="Times New Roman Bold"/>
              </a:defRPr>
            </a:pPr>
            <a:endParaRPr lang="en-US"/>
          </a:p>
        </c:txPr>
        <c:crossAx val="276584240"/>
        <c:crosses val="autoZero"/>
        <c:crossBetween val="between"/>
        <c:majorUnit val="1.7500000000000002E-2"/>
        <c:minorUnit val="8.7500000000000008E-3"/>
      </c:valAx>
      <c:spPr>
        <a:solidFill>
          <a:srgbClr val="FFFFFF"/>
        </a:solidFill>
        <a:ln w="12700" cap="flat">
          <a:noFill/>
          <a:miter lim="400000"/>
        </a:ln>
        <a:effectLst/>
      </c:spPr>
    </c:plotArea>
    <c:legend>
      <c:legendPos val="r"/>
      <c:layout>
        <c:manualLayout>
          <c:xMode val="edge"/>
          <c:yMode val="edge"/>
          <c:x val="0.744452"/>
          <c:y val="0.36405500000000002"/>
          <c:w val="0.255548"/>
          <c:h val="0.27757599999999999"/>
        </c:manualLayout>
      </c:layout>
      <c:overlay val="1"/>
      <c:spPr>
        <a:solidFill>
          <a:srgbClr val="FFFFFF"/>
        </a:solidFill>
        <a:ln w="12700" cap="flat">
          <a:solidFill>
            <a:srgbClr val="FFFFFF"/>
          </a:solidFill>
          <a:prstDash val="solid"/>
          <a:bevel/>
        </a:ln>
        <a:effectLst/>
      </c:spPr>
      <c:txPr>
        <a:bodyPr/>
        <a:lstStyle/>
        <a:p>
          <a:pPr lvl="0">
            <a:defRPr sz="1799" b="0" i="0" u="none" strike="noStrike">
              <a:solidFill>
                <a:srgbClr val="000000"/>
              </a:solidFill>
              <a:effectLst/>
              <a:latin typeface="Times New Roman Bold"/>
            </a:defRPr>
          </a:pPr>
          <a:endParaRPr lang="en-US"/>
        </a:p>
      </c:txPr>
    </c:legend>
    <c:plotVisOnly val="0"/>
    <c:dispBlanksAs val="gap"/>
    <c:showDLblsOverMax val="1"/>
  </c:chart>
  <c:spPr>
    <a:solidFill>
      <a:srgbClr val="000000"/>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84497615"/>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8400"/>
            <a:ext cx="1905000" cy="287087"/>
          </a:xfrm>
          <a:prstGeom prst="rect">
            <a:avLst/>
          </a:prstGeom>
          <a:ln w="12700">
            <a:miter lim="400000"/>
          </a:ln>
        </p:spPr>
        <p:txBody>
          <a:bodyPr lIns="45719" rIns="45719">
            <a:spAutoFit/>
          </a:bodyPr>
          <a:lstStyle>
            <a:lvl1pPr algn="r" defTabSz="457200">
              <a:defRPr sz="1400">
                <a:solidFill>
                  <a:srgbClr val="FFFFFF"/>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solidFill>
            <a:srgbClr val="E3EBF1"/>
          </a:solidFill>
          <a:latin typeface="Times New Roman"/>
          <a:ea typeface="Times New Roman"/>
          <a:cs typeface="Times New Roman"/>
          <a:sym typeface="Times New Roman"/>
        </a:defRPr>
      </a:lvl1pPr>
      <a:lvl2pPr algn="ctr">
        <a:defRPr sz="4400">
          <a:solidFill>
            <a:srgbClr val="E3EBF1"/>
          </a:solidFill>
          <a:latin typeface="Times New Roman"/>
          <a:ea typeface="Times New Roman"/>
          <a:cs typeface="Times New Roman"/>
          <a:sym typeface="Times New Roman"/>
        </a:defRPr>
      </a:lvl2pPr>
      <a:lvl3pPr algn="ctr">
        <a:defRPr sz="4400">
          <a:solidFill>
            <a:srgbClr val="E3EBF1"/>
          </a:solidFill>
          <a:latin typeface="Times New Roman"/>
          <a:ea typeface="Times New Roman"/>
          <a:cs typeface="Times New Roman"/>
          <a:sym typeface="Times New Roman"/>
        </a:defRPr>
      </a:lvl3pPr>
      <a:lvl4pPr algn="ctr">
        <a:defRPr sz="4400">
          <a:solidFill>
            <a:srgbClr val="E3EBF1"/>
          </a:solidFill>
          <a:latin typeface="Times New Roman"/>
          <a:ea typeface="Times New Roman"/>
          <a:cs typeface="Times New Roman"/>
          <a:sym typeface="Times New Roman"/>
        </a:defRPr>
      </a:lvl4pPr>
      <a:lvl5pPr algn="ctr">
        <a:defRPr sz="4400">
          <a:solidFill>
            <a:srgbClr val="E3EBF1"/>
          </a:solidFill>
          <a:latin typeface="Times New Roman"/>
          <a:ea typeface="Times New Roman"/>
          <a:cs typeface="Times New Roman"/>
          <a:sym typeface="Times New Roman"/>
        </a:defRPr>
      </a:lvl5pPr>
      <a:lvl6pPr indent="457200" algn="ctr">
        <a:defRPr sz="4400">
          <a:solidFill>
            <a:srgbClr val="E3EBF1"/>
          </a:solidFill>
          <a:latin typeface="Times New Roman"/>
          <a:ea typeface="Times New Roman"/>
          <a:cs typeface="Times New Roman"/>
          <a:sym typeface="Times New Roman"/>
        </a:defRPr>
      </a:lvl6pPr>
      <a:lvl7pPr indent="914400" algn="ctr">
        <a:defRPr sz="4400">
          <a:solidFill>
            <a:srgbClr val="E3EBF1"/>
          </a:solidFill>
          <a:latin typeface="Times New Roman"/>
          <a:ea typeface="Times New Roman"/>
          <a:cs typeface="Times New Roman"/>
          <a:sym typeface="Times New Roman"/>
        </a:defRPr>
      </a:lvl7pPr>
      <a:lvl8pPr indent="1371600" algn="ctr">
        <a:defRPr sz="4400">
          <a:solidFill>
            <a:srgbClr val="E3EBF1"/>
          </a:solidFill>
          <a:latin typeface="Times New Roman"/>
          <a:ea typeface="Times New Roman"/>
          <a:cs typeface="Times New Roman"/>
          <a:sym typeface="Times New Roman"/>
        </a:defRPr>
      </a:lvl8pPr>
      <a:lvl9pPr indent="1828800" algn="ctr">
        <a:defRPr sz="4400">
          <a:solidFill>
            <a:srgbClr val="E3EBF1"/>
          </a:solidFill>
          <a:latin typeface="Times New Roman"/>
          <a:ea typeface="Times New Roman"/>
          <a:cs typeface="Times New Roman"/>
          <a:sym typeface="Times New Roman"/>
        </a:defRPr>
      </a:lvl9pPr>
    </p:titleStyle>
    <p:bodyStyle>
      <a:lvl1pPr marL="342900" indent="-3429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1pPr>
      <a:lvl2pPr marL="783771" indent="-326571">
        <a:spcBef>
          <a:spcPts val="700"/>
        </a:spcBef>
        <a:buSzPct val="100000"/>
        <a:buFont typeface="Monotype Sorts"/>
        <a:buChar char=""/>
        <a:defRPr sz="3200">
          <a:solidFill>
            <a:srgbClr val="FFFFFF"/>
          </a:solidFill>
          <a:latin typeface="Times New Roman"/>
          <a:ea typeface="Times New Roman"/>
          <a:cs typeface="Times New Roman"/>
          <a:sym typeface="Times New Roman"/>
        </a:defRPr>
      </a:lvl2pPr>
      <a:lvl3pPr marL="1219200" indent="-3048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3pPr>
      <a:lvl4pPr marL="1737360" indent="-36576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4pPr>
      <a:lvl5pPr marL="2235200" indent="-4064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5pPr>
      <a:lvl6pPr marL="2692400" indent="-4064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6pPr>
      <a:lvl7pPr marL="3149600" indent="-4064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7pPr>
      <a:lvl8pPr marL="3606800" indent="-4064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8pPr>
      <a:lvl9pPr marL="4064000" indent="-406400">
        <a:spcBef>
          <a:spcPts val="700"/>
        </a:spcBef>
        <a:buSzPct val="100000"/>
        <a:buFont typeface="Monotype Sorts"/>
        <a:buChar char="•"/>
        <a:defRPr sz="3200">
          <a:solidFill>
            <a:srgbClr val="FFFFFF"/>
          </a:solidFill>
          <a:latin typeface="Times New Roman"/>
          <a:ea typeface="Times New Roman"/>
          <a:cs typeface="Times New Roman"/>
          <a:sym typeface="Times New Roman"/>
        </a:defRPr>
      </a:lvl9pPr>
    </p:bodyStyle>
    <p:otherStyle>
      <a:lvl1pPr algn="r" defTabSz="457200">
        <a:defRPr sz="1400">
          <a:solidFill>
            <a:schemeClr val="tx1"/>
          </a:solidFill>
          <a:latin typeface="+mn-lt"/>
          <a:ea typeface="+mn-ea"/>
          <a:cs typeface="+mn-cs"/>
          <a:sym typeface="Times New Roman"/>
        </a:defRPr>
      </a:lvl1pPr>
      <a:lvl2pPr indent="457200" algn="r" defTabSz="457200">
        <a:defRPr sz="1400">
          <a:solidFill>
            <a:schemeClr val="tx1"/>
          </a:solidFill>
          <a:latin typeface="+mn-lt"/>
          <a:ea typeface="+mn-ea"/>
          <a:cs typeface="+mn-cs"/>
          <a:sym typeface="Times New Roman"/>
        </a:defRPr>
      </a:lvl2pPr>
      <a:lvl3pPr indent="914400" algn="r" defTabSz="457200">
        <a:defRPr sz="1400">
          <a:solidFill>
            <a:schemeClr val="tx1"/>
          </a:solidFill>
          <a:latin typeface="+mn-lt"/>
          <a:ea typeface="+mn-ea"/>
          <a:cs typeface="+mn-cs"/>
          <a:sym typeface="Times New Roman"/>
        </a:defRPr>
      </a:lvl3pPr>
      <a:lvl4pPr indent="1371600" algn="r" defTabSz="457200">
        <a:defRPr sz="1400">
          <a:solidFill>
            <a:schemeClr val="tx1"/>
          </a:solidFill>
          <a:latin typeface="+mn-lt"/>
          <a:ea typeface="+mn-ea"/>
          <a:cs typeface="+mn-cs"/>
          <a:sym typeface="Times New Roman"/>
        </a:defRPr>
      </a:lvl4pPr>
      <a:lvl5pPr indent="1828800" algn="r" defTabSz="457200">
        <a:defRPr sz="1400">
          <a:solidFill>
            <a:schemeClr val="tx1"/>
          </a:solidFill>
          <a:latin typeface="+mn-lt"/>
          <a:ea typeface="+mn-ea"/>
          <a:cs typeface="+mn-cs"/>
          <a:sym typeface="Times New Roman"/>
        </a:defRPr>
      </a:lvl5pPr>
      <a:lvl6pPr algn="r" defTabSz="457200">
        <a:defRPr sz="1400">
          <a:solidFill>
            <a:schemeClr val="tx1"/>
          </a:solidFill>
          <a:latin typeface="+mn-lt"/>
          <a:ea typeface="+mn-ea"/>
          <a:cs typeface="+mn-cs"/>
          <a:sym typeface="Times New Roman"/>
        </a:defRPr>
      </a:lvl6pPr>
      <a:lvl7pPr algn="r" defTabSz="457200">
        <a:defRPr sz="1400">
          <a:solidFill>
            <a:schemeClr val="tx1"/>
          </a:solidFill>
          <a:latin typeface="+mn-lt"/>
          <a:ea typeface="+mn-ea"/>
          <a:cs typeface="+mn-cs"/>
          <a:sym typeface="Times New Roman"/>
        </a:defRPr>
      </a:lvl7pPr>
      <a:lvl8pPr algn="r" defTabSz="457200">
        <a:defRPr sz="1400">
          <a:solidFill>
            <a:schemeClr val="tx1"/>
          </a:solidFill>
          <a:latin typeface="+mn-lt"/>
          <a:ea typeface="+mn-ea"/>
          <a:cs typeface="+mn-cs"/>
          <a:sym typeface="Times New Roman"/>
        </a:defRPr>
      </a:lvl8pPr>
      <a:lvl9pPr algn="r" defTabSz="457200">
        <a:defRPr sz="14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QbdH3l1UjPQ"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asiaoceania.org/aogs2012/mars2/timetable.asp"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cr.org/i/pdf/technical/Carbon-14-Evidence-for-a-Recent-Global-Flood-and-a-Young-Earth.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scribd.com/doc/182086583/Taylor-Southon-NI-M-B-2007-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talkorigins.org/faqs/rate-critique.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talkorigins.org/faqs/c14.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asiaoceania.org/aogs2012/mars2/pubViewAbs.asp?sMode=session&amp;sId=2&amp;submit=Browse+Abstracts"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685800" y="710852"/>
            <a:ext cx="7772400" cy="271814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Carbon-14 in Fossil Carbon,</a:t>
            </a:r>
          </a:p>
          <a:p>
            <a:pPr lvl="0">
              <a:defRPr sz="1800">
                <a:solidFill>
                  <a:srgbClr val="000000"/>
                </a:solidFill>
              </a:defRPr>
            </a:pPr>
            <a:r>
              <a:rPr sz="4400">
                <a:solidFill>
                  <a:srgbClr val="E3EBF1"/>
                </a:solidFill>
              </a:rPr>
              <a:t>Or,</a:t>
            </a:r>
          </a:p>
          <a:p>
            <a:pPr lvl="0">
              <a:defRPr sz="1800">
                <a:solidFill>
                  <a:srgbClr val="000000"/>
                </a:solidFill>
              </a:defRPr>
            </a:pPr>
            <a:r>
              <a:rPr sz="5400">
                <a:solidFill>
                  <a:srgbClr val="E3EBF1"/>
                </a:solidFill>
              </a:rPr>
              <a:t>The Missing Presentation</a:t>
            </a:r>
          </a:p>
        </p:txBody>
      </p:sp>
      <p:sp>
        <p:nvSpPr>
          <p:cNvPr id="9" name="Shape 9"/>
          <p:cNvSpPr>
            <a:spLocks noGrp="1"/>
          </p:cNvSpPr>
          <p:nvPr>
            <p:ph type="body" idx="4294967295"/>
          </p:nvPr>
        </p:nvSpPr>
        <p:spPr>
          <a:xfrm>
            <a:off x="1371600" y="3886200"/>
            <a:ext cx="6400800" cy="1752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lgn="ctr">
              <a:buSzTx/>
              <a:buNone/>
              <a:defRPr sz="1800">
                <a:solidFill>
                  <a:srgbClr val="000000"/>
                </a:solidFill>
              </a:defRPr>
            </a:pPr>
            <a:r>
              <a:rPr sz="3200">
                <a:solidFill>
                  <a:srgbClr val="FFFFFF"/>
                </a:solidFill>
              </a:rPr>
              <a:t>Paul Giem</a:t>
            </a:r>
          </a:p>
          <a:p>
            <a:pPr marL="0" lvl="0" indent="0" algn="ctr">
              <a:buSzTx/>
              <a:buNone/>
              <a:defRPr sz="1800">
                <a:solidFill>
                  <a:srgbClr val="000000"/>
                </a:solidFill>
              </a:defRPr>
            </a:pPr>
            <a:r>
              <a:rPr sz="3200">
                <a:solidFill>
                  <a:srgbClr val="FFFFFF"/>
                </a:solidFill>
              </a:rPr>
              <a:t>Loma Linda University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a3.jpg" descr="a3"/>
          <p:cNvPicPr/>
          <p:nvPr/>
        </p:nvPicPr>
        <p:blipFill>
          <a:blip r:embed="rId2">
            <a:extLst/>
          </a:blip>
          <a:stretch>
            <a:fillRect/>
          </a:stretch>
        </p:blipFill>
        <p:spPr>
          <a:xfrm>
            <a:off x="0" y="0"/>
            <a:ext cx="9144000" cy="6858000"/>
          </a:xfrm>
          <a:prstGeom prst="rect">
            <a:avLst/>
          </a:prstGeom>
          <a:ln w="12700">
            <a:miter lim="400000"/>
          </a:ln>
        </p:spPr>
      </p:pic>
      <p:sp>
        <p:nvSpPr>
          <p:cNvPr id="53" name="Shape 53"/>
          <p:cNvSpPr/>
          <p:nvPr/>
        </p:nvSpPr>
        <p:spPr>
          <a:xfrm>
            <a:off x="6477000" y="3886199"/>
            <a:ext cx="1828800"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4294967295"/>
          </p:nvPr>
        </p:nvSpPr>
        <p:spPr>
          <a:xfrm>
            <a:off x="685800" y="2362200"/>
            <a:ext cx="7772400" cy="3733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lnSpc>
                <a:spcPct val="90000"/>
              </a:lnSpc>
              <a:spcBef>
                <a:spcPts val="600"/>
              </a:spcBef>
              <a:buChar char=""/>
              <a:defRPr sz="1800">
                <a:solidFill>
                  <a:srgbClr val="000000"/>
                </a:solidFill>
              </a:defRPr>
            </a:pPr>
            <a:r>
              <a:rPr sz="2800">
                <a:solidFill>
                  <a:srgbClr val="FFFFFF"/>
                </a:solidFill>
              </a:rPr>
              <a:t>Hugh MILLER</a:t>
            </a:r>
            <a:r>
              <a:rPr sz="2800" baseline="30000">
                <a:solidFill>
                  <a:srgbClr val="FFFFFF"/>
                </a:solidFill>
              </a:rPr>
              <a:t>1#+</a:t>
            </a:r>
            <a:r>
              <a:rPr sz="2800">
                <a:solidFill>
                  <a:srgbClr val="FFFFFF"/>
                </a:solidFill>
              </a:rPr>
              <a:t>, Hugh OWEN</a:t>
            </a:r>
            <a:r>
              <a:rPr sz="2800" baseline="30000">
                <a:solidFill>
                  <a:srgbClr val="FFFFFF"/>
                </a:solidFill>
              </a:rPr>
              <a:t>1</a:t>
            </a:r>
            <a:r>
              <a:rPr sz="2800">
                <a:solidFill>
                  <a:srgbClr val="FFFFFF"/>
                </a:solidFill>
              </a:rPr>
              <a:t>, Robert BENNETT</a:t>
            </a:r>
            <a:r>
              <a:rPr sz="2800" baseline="30000">
                <a:solidFill>
                  <a:srgbClr val="FFFFFF"/>
                </a:solidFill>
              </a:rPr>
              <a:t>1</a:t>
            </a:r>
            <a:r>
              <a:rPr sz="2800">
                <a:solidFill>
                  <a:srgbClr val="FFFFFF"/>
                </a:solidFill>
              </a:rPr>
              <a:t>, Jean DE PONTCHARRA</a:t>
            </a:r>
            <a:r>
              <a:rPr sz="2800" baseline="30000">
                <a:solidFill>
                  <a:srgbClr val="FFFFFF"/>
                </a:solidFill>
              </a:rPr>
              <a:t>2</a:t>
            </a:r>
            <a:r>
              <a:rPr sz="2800">
                <a:solidFill>
                  <a:srgbClr val="FFFFFF"/>
                </a:solidFill>
              </a:rPr>
              <a:t>, Maciej GIERTYCH</a:t>
            </a:r>
            <a:r>
              <a:rPr sz="2800" baseline="30000">
                <a:solidFill>
                  <a:srgbClr val="FFFFFF"/>
                </a:solidFill>
              </a:rPr>
              <a:t>3</a:t>
            </a:r>
            <a:r>
              <a:rPr sz="2800">
                <a:solidFill>
                  <a:srgbClr val="FFFFFF"/>
                </a:solidFill>
              </a:rPr>
              <a:t>, Joe TAYLOR</a:t>
            </a:r>
            <a:r>
              <a:rPr sz="2800" baseline="30000">
                <a:solidFill>
                  <a:srgbClr val="FFFFFF"/>
                </a:solidFill>
              </a:rPr>
              <a:t>1</a:t>
            </a:r>
            <a:r>
              <a:rPr sz="2800">
                <a:solidFill>
                  <a:srgbClr val="FFFFFF"/>
                </a:solidFill>
              </a:rPr>
              <a:t>, Marie Claire VAN OOSTERWYCH</a:t>
            </a:r>
            <a:r>
              <a:rPr sz="2800" baseline="30000">
                <a:solidFill>
                  <a:srgbClr val="FFFFFF"/>
                </a:solidFill>
              </a:rPr>
              <a:t>2</a:t>
            </a:r>
            <a:r>
              <a:rPr sz="2800">
                <a:solidFill>
                  <a:srgbClr val="FFFFFF"/>
                </a:solidFill>
              </a:rPr>
              <a:t>, Otis KLINE</a:t>
            </a:r>
            <a:r>
              <a:rPr sz="2800" baseline="30000">
                <a:solidFill>
                  <a:srgbClr val="FFFFFF"/>
                </a:solidFill>
              </a:rPr>
              <a:t>1</a:t>
            </a:r>
            <a:r>
              <a:rPr sz="2800">
                <a:solidFill>
                  <a:srgbClr val="FFFFFF"/>
                </a:solidFill>
              </a:rPr>
              <a:t>, Doug WILDER</a:t>
            </a:r>
            <a:r>
              <a:rPr sz="2800" baseline="30000">
                <a:solidFill>
                  <a:srgbClr val="FFFFFF"/>
                </a:solidFill>
              </a:rPr>
              <a:t>1</a:t>
            </a:r>
            <a:r>
              <a:rPr sz="2800">
                <a:solidFill>
                  <a:srgbClr val="FFFFFF"/>
                </a:solidFill>
              </a:rPr>
              <a:t>, Beatrice DUNKEL</a:t>
            </a:r>
            <a:r>
              <a:rPr sz="2800" baseline="30000">
                <a:solidFill>
                  <a:srgbClr val="FFFFFF"/>
                </a:solidFill>
              </a:rPr>
              <a:t>1</a:t>
            </a:r>
            <a:endParaRPr sz="2800">
              <a:solidFill>
                <a:srgbClr val="FFFFFF"/>
              </a:solidFill>
            </a:endParaRPr>
          </a:p>
          <a:p>
            <a:pPr marL="300037" lvl="0" indent="-300037">
              <a:lnSpc>
                <a:spcPct val="90000"/>
              </a:lnSpc>
              <a:spcBef>
                <a:spcPts val="600"/>
              </a:spcBef>
              <a:buChar char=""/>
              <a:defRPr sz="1800">
                <a:solidFill>
                  <a:srgbClr val="000000"/>
                </a:solidFill>
              </a:defRPr>
            </a:pPr>
            <a:r>
              <a:rPr sz="2800" baseline="30000">
                <a:solidFill>
                  <a:srgbClr val="FFFFFF"/>
                </a:solidFill>
              </a:rPr>
              <a:t>1</a:t>
            </a:r>
            <a:r>
              <a:rPr sz="2800">
                <a:solidFill>
                  <a:srgbClr val="FFFFFF"/>
                </a:solidFill>
              </a:rPr>
              <a:t>Paleo Group, United States, </a:t>
            </a:r>
            <a:r>
              <a:rPr sz="2800" baseline="30000">
                <a:solidFill>
                  <a:srgbClr val="FFFFFF"/>
                </a:solidFill>
              </a:rPr>
              <a:t>2</a:t>
            </a:r>
            <a:r>
              <a:rPr sz="2800">
                <a:solidFill>
                  <a:srgbClr val="FFFFFF"/>
                </a:solidFill>
              </a:rPr>
              <a:t>Paleo Group, France, </a:t>
            </a:r>
            <a:r>
              <a:rPr sz="2800" baseline="30000">
                <a:solidFill>
                  <a:srgbClr val="FFFFFF"/>
                </a:solidFill>
              </a:rPr>
              <a:t>3</a:t>
            </a:r>
            <a:r>
              <a:rPr sz="2800">
                <a:solidFill>
                  <a:srgbClr val="FFFFFF"/>
                </a:solidFill>
              </a:rPr>
              <a:t>Paleo Group, Poland</a:t>
            </a:r>
          </a:p>
          <a:p>
            <a:pPr marL="300037" lvl="0" indent="-300037">
              <a:lnSpc>
                <a:spcPct val="90000"/>
              </a:lnSpc>
              <a:spcBef>
                <a:spcPts val="600"/>
              </a:spcBef>
              <a:buChar char=""/>
              <a:defRPr sz="1800">
                <a:solidFill>
                  <a:srgbClr val="000000"/>
                </a:solidFill>
              </a:defRPr>
            </a:pPr>
            <a:r>
              <a:rPr sz="2800" baseline="30000">
                <a:solidFill>
                  <a:srgbClr val="FFFFFF"/>
                </a:solidFill>
              </a:rPr>
              <a:t>#</a:t>
            </a:r>
            <a:r>
              <a:rPr sz="2800">
                <a:solidFill>
                  <a:srgbClr val="FFFFFF"/>
                </a:solidFill>
              </a:rPr>
              <a:t>Corresponding author: hugocl4@aol.com </a:t>
            </a:r>
            <a:r>
              <a:rPr sz="2800" baseline="30000">
                <a:solidFill>
                  <a:srgbClr val="FFFFFF"/>
                </a:solidFill>
              </a:rPr>
              <a:t>+</a:t>
            </a:r>
            <a:r>
              <a:rPr sz="2800">
                <a:solidFill>
                  <a:srgbClr val="FFFFFF"/>
                </a:solidFill>
              </a:rPr>
              <a:t>Presenter</a:t>
            </a:r>
          </a:p>
        </p:txBody>
      </p:sp>
      <p:sp>
        <p:nvSpPr>
          <p:cNvPr id="56" name="Shape 56"/>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704087">
              <a:defRPr sz="1800">
                <a:solidFill>
                  <a:srgbClr val="000000"/>
                </a:solidFill>
              </a:defRPr>
            </a:pPr>
            <a:r>
              <a:rPr sz="2156">
                <a:solidFill>
                  <a:srgbClr val="E3EBF1"/>
                </a:solidFill>
                <a:latin typeface="Times New Roman Bold"/>
                <a:ea typeface="Times New Roman Bold"/>
                <a:cs typeface="Times New Roman Bold"/>
                <a:sym typeface="Times New Roman Bold"/>
              </a:rPr>
              <a:t>BG02-A012</a:t>
            </a:r>
            <a:br>
              <a:rPr sz="2156">
                <a:solidFill>
                  <a:srgbClr val="E3EBF1"/>
                </a:solidFill>
                <a:latin typeface="Times New Roman Bold"/>
                <a:ea typeface="Times New Roman Bold"/>
                <a:cs typeface="Times New Roman Bold"/>
                <a:sym typeface="Times New Roman Bold"/>
              </a:rPr>
            </a:br>
            <a:r>
              <a:rPr sz="2156">
                <a:solidFill>
                  <a:srgbClr val="E3EBF1"/>
                </a:solidFill>
                <a:latin typeface="Times New Roman Bold"/>
                <a:ea typeface="Times New Roman Bold"/>
                <a:cs typeface="Times New Roman Bold"/>
                <a:sym typeface="Times New Roman Bold"/>
              </a:rPr>
              <a:t>A Comparison of </a:t>
            </a:r>
            <a:r>
              <a:rPr sz="2156">
                <a:solidFill>
                  <a:srgbClr val="E3EBF1"/>
                </a:solidFill>
                <a:latin typeface="Symbol"/>
                <a:ea typeface="Symbol"/>
                <a:cs typeface="Symbol"/>
                <a:sym typeface="Symbol"/>
              </a:rPr>
              <a:t>δ</a:t>
            </a:r>
            <a:r>
              <a:rPr sz="2156" baseline="29402">
                <a:solidFill>
                  <a:srgbClr val="E3EBF1"/>
                </a:solidFill>
                <a:latin typeface="Times New Roman Bold"/>
                <a:ea typeface="Times New Roman Bold"/>
                <a:cs typeface="Times New Roman Bold"/>
                <a:sym typeface="Times New Roman Bold"/>
              </a:rPr>
              <a:t>13</a:t>
            </a:r>
            <a:r>
              <a:rPr sz="2156">
                <a:solidFill>
                  <a:srgbClr val="E3EBF1"/>
                </a:solidFill>
                <a:latin typeface="Times New Roman Bold"/>
                <a:ea typeface="Times New Roman Bold"/>
                <a:cs typeface="Times New Roman Bold"/>
                <a:sym typeface="Times New Roman Bold"/>
              </a:rPr>
              <a:t>C &amp; pMC Values for Ten Cretaceous-jurassic Dinosaur Bones from Texas to Alaska Usa, China and Europe</a:t>
            </a:r>
          </a:p>
        </p:txBody>
      </p:sp>
      <p:sp>
        <p:nvSpPr>
          <p:cNvPr id="57" name="Shape 57"/>
          <p:cNvSpPr/>
          <p:nvPr/>
        </p:nvSpPr>
        <p:spPr>
          <a:xfrm>
            <a:off x="5105400" y="4178300"/>
            <a:ext cx="2133600" cy="76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58" name="Shape 58"/>
          <p:cNvSpPr/>
          <p:nvPr/>
        </p:nvSpPr>
        <p:spPr>
          <a:xfrm>
            <a:off x="914400" y="4533900"/>
            <a:ext cx="2133600" cy="76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59" name="Shape 59"/>
          <p:cNvSpPr/>
          <p:nvPr/>
        </p:nvSpPr>
        <p:spPr>
          <a:xfrm>
            <a:off x="3060700" y="4178300"/>
            <a:ext cx="2133600" cy="76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60" name="Shape 60"/>
          <p:cNvSpPr/>
          <p:nvPr/>
        </p:nvSpPr>
        <p:spPr>
          <a:xfrm>
            <a:off x="914400" y="4178300"/>
            <a:ext cx="2133600" cy="76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61" name="Shape 61"/>
          <p:cNvSpPr/>
          <p:nvPr/>
        </p:nvSpPr>
        <p:spPr>
          <a:xfrm>
            <a:off x="7086600" y="4292600"/>
            <a:ext cx="15240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62" name="Shape 62"/>
          <p:cNvSpPr/>
          <p:nvPr/>
        </p:nvSpPr>
        <p:spPr>
          <a:xfrm>
            <a:off x="2997199" y="4610099"/>
            <a:ext cx="1371602"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60"/>
                                        </p:tgtEl>
                                        <p:attrNameLst>
                                          <p:attrName>style.visibility</p:attrName>
                                        </p:attrNameLst>
                                      </p:cBhvr>
                                      <p:to>
                                        <p:strVal val="visible"/>
                                      </p:to>
                                    </p:set>
                                  </p:childTnLst>
                                </p:cTn>
                              </p:par>
                            </p:childTnLst>
                          </p:cTn>
                        </p:par>
                        <p:par>
                          <p:cTn id="12" fill="hold">
                            <p:stCondLst>
                              <p:cond delay="0"/>
                            </p:stCondLst>
                            <p:childTnLst>
                              <p:par>
                                <p:cTn id="13" presetID="10" presetClass="exit" presetSubtype="0" fill="hold" grpId="3" nodeType="afterEffect">
                                  <p:stCondLst>
                                    <p:cond delay="0"/>
                                  </p:stCondLst>
                                  <p:iterate>
                                    <p:tmAbs val="0"/>
                                  </p:iterate>
                                  <p:childTnLst>
                                    <p:animEffect transition="out" filter="fade">
                                      <p:cBhvr>
                                        <p:cTn id="14" dur="500" fill="hold"/>
                                        <p:tgtEl>
                                          <p:spTgt spid="60"/>
                                        </p:tgtEl>
                                      </p:cBhvr>
                                    </p:animEffect>
                                    <p:set>
                                      <p:cBhvr>
                                        <p:cTn id="15" fill="hold">
                                          <p:stCondLst>
                                            <p:cond delay="499"/>
                                          </p:stCondLst>
                                        </p:cTn>
                                        <p:tgtEl>
                                          <p:spTgt spid="60"/>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4" nodeType="afterEffect">
                                  <p:stCondLst>
                                    <p:cond delay="0"/>
                                  </p:stCondLst>
                                  <p:iterate>
                                    <p:tmAbs val="0"/>
                                  </p:iterate>
                                  <p:childTnLst>
                                    <p:set>
                                      <p:cBhvr>
                                        <p:cTn id="18" fill="hold"/>
                                        <p:tgtEl>
                                          <p:spTgt spid="57"/>
                                        </p:tgtEl>
                                        <p:attrNameLst>
                                          <p:attrName>style.visibility</p:attrName>
                                        </p:attrNameLst>
                                      </p:cBhvr>
                                      <p:to>
                                        <p:strVal val="visible"/>
                                      </p:to>
                                    </p:set>
                                  </p:childTnLst>
                                </p:cTn>
                              </p:par>
                            </p:childTnLst>
                          </p:cTn>
                        </p:par>
                        <p:par>
                          <p:cTn id="19" fill="hold">
                            <p:stCondLst>
                              <p:cond delay="500"/>
                            </p:stCondLst>
                            <p:childTnLst>
                              <p:par>
                                <p:cTn id="20" presetID="10" presetClass="exit" presetSubtype="0" fill="hold" grpId="5" nodeType="afterEffect">
                                  <p:stCondLst>
                                    <p:cond delay="0"/>
                                  </p:stCondLst>
                                  <p:iterate>
                                    <p:tmAbs val="0"/>
                                  </p:iterate>
                                  <p:childTnLst>
                                    <p:animEffect transition="out" filter="fade">
                                      <p:cBhvr>
                                        <p:cTn id="21" dur="500" fill="hold"/>
                                        <p:tgtEl>
                                          <p:spTgt spid="57"/>
                                        </p:tgtEl>
                                      </p:cBhvr>
                                    </p:animEffect>
                                    <p:set>
                                      <p:cBhvr>
                                        <p:cTn id="22" fill="hold">
                                          <p:stCondLst>
                                            <p:cond delay="499"/>
                                          </p:stCondLst>
                                        </p:cTn>
                                        <p:tgtEl>
                                          <p:spTgt spid="57"/>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grpId="6" nodeType="afterEffect">
                                  <p:stCondLst>
                                    <p:cond delay="0"/>
                                  </p:stCondLst>
                                  <p:iterate>
                                    <p:tmAbs val="0"/>
                                  </p:iterate>
                                  <p:childTnLst>
                                    <p:set>
                                      <p:cBhvr>
                                        <p:cTn id="25" fill="hold"/>
                                        <p:tgtEl>
                                          <p:spTgt spid="5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7" nodeType="clickEffect">
                                  <p:stCondLst>
                                    <p:cond delay="0"/>
                                  </p:stCondLst>
                                  <p:iterate>
                                    <p:tmAbs val="0"/>
                                  </p:iterate>
                                  <p:childTnLst>
                                    <p:set>
                                      <p:cBhvr>
                                        <p:cTn id="29" fill="hold"/>
                                        <p:tgtEl>
                                          <p:spTgt spid="59"/>
                                        </p:tgtEl>
                                        <p:attrNameLst>
                                          <p:attrName>style.visibility</p:attrName>
                                        </p:attrNameLst>
                                      </p:cBhvr>
                                      <p:to>
                                        <p:strVal val="visible"/>
                                      </p:to>
                                    </p:set>
                                  </p:childTnLst>
                                </p:cTn>
                              </p:par>
                            </p:childTnLst>
                          </p:cTn>
                        </p:par>
                        <p:par>
                          <p:cTn id="30" fill="hold">
                            <p:stCondLst>
                              <p:cond delay="0"/>
                            </p:stCondLst>
                            <p:childTnLst>
                              <p:par>
                                <p:cTn id="31" presetID="10" presetClass="exit" presetSubtype="0" fill="hold" grpId="8" nodeType="afterEffect">
                                  <p:stCondLst>
                                    <p:cond delay="0"/>
                                  </p:stCondLst>
                                  <p:iterate>
                                    <p:tmAbs val="0"/>
                                  </p:iterate>
                                  <p:childTnLst>
                                    <p:animEffect transition="out" filter="fade">
                                      <p:cBhvr>
                                        <p:cTn id="32" dur="500" fill="hold"/>
                                        <p:tgtEl>
                                          <p:spTgt spid="58"/>
                                        </p:tgtEl>
                                      </p:cBhvr>
                                    </p:animEffect>
                                    <p:set>
                                      <p:cBhvr>
                                        <p:cTn id="33" fill="hold">
                                          <p:stCondLst>
                                            <p:cond delay="499"/>
                                          </p:stCondLst>
                                        </p:cTn>
                                        <p:tgtEl>
                                          <p:spTgt spid="5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9" nodeType="clickEffect">
                                  <p:stCondLst>
                                    <p:cond delay="0"/>
                                  </p:stCondLst>
                                  <p:iterate>
                                    <p:tmAbs val="0"/>
                                  </p:iterate>
                                  <p:childTnLst>
                                    <p:set>
                                      <p:cBhvr>
                                        <p:cTn id="37" fill="hold"/>
                                        <p:tgtEl>
                                          <p:spTgt spid="61"/>
                                        </p:tgtEl>
                                        <p:attrNameLst>
                                          <p:attrName>style.visibility</p:attrName>
                                        </p:attrNameLst>
                                      </p:cBhvr>
                                      <p:to>
                                        <p:strVal val="visible"/>
                                      </p:to>
                                    </p:set>
                                  </p:childTnLst>
                                </p:cTn>
                              </p:par>
                            </p:childTnLst>
                          </p:cTn>
                        </p:par>
                        <p:par>
                          <p:cTn id="38" fill="hold">
                            <p:stCondLst>
                              <p:cond delay="0"/>
                            </p:stCondLst>
                            <p:childTnLst>
                              <p:par>
                                <p:cTn id="39" presetID="10" presetClass="exit" presetSubtype="0" fill="hold" grpId="10" nodeType="afterEffect">
                                  <p:stCondLst>
                                    <p:cond delay="0"/>
                                  </p:stCondLst>
                                  <p:iterate>
                                    <p:tmAbs val="0"/>
                                  </p:iterate>
                                  <p:childTnLst>
                                    <p:animEffect transition="out" filter="fade">
                                      <p:cBhvr>
                                        <p:cTn id="40" dur="500" fill="hold"/>
                                        <p:tgtEl>
                                          <p:spTgt spid="59"/>
                                        </p:tgtEl>
                                      </p:cBhvr>
                                    </p:animEffect>
                                    <p:set>
                                      <p:cBhvr>
                                        <p:cTn id="41" fill="hold">
                                          <p:stCondLst>
                                            <p:cond delay="499"/>
                                          </p:stCondLst>
                                        </p:cTn>
                                        <p:tgtEl>
                                          <p:spTgt spid="5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1" nodeType="clickEffect">
                                  <p:stCondLst>
                                    <p:cond delay="0"/>
                                  </p:stCondLst>
                                  <p:iterate>
                                    <p:tmAbs val="0"/>
                                  </p:iterate>
                                  <p:childTnLst>
                                    <p:set>
                                      <p:cBhvr>
                                        <p:cTn id="45" fill="hold"/>
                                        <p:tgtEl>
                                          <p:spTgt spid="62"/>
                                        </p:tgtEl>
                                        <p:attrNameLst>
                                          <p:attrName>style.visibility</p:attrName>
                                        </p:attrNameLst>
                                      </p:cBhvr>
                                      <p:to>
                                        <p:strVal val="visible"/>
                                      </p:to>
                                    </p:set>
                                  </p:childTnLst>
                                </p:cTn>
                              </p:par>
                            </p:childTnLst>
                          </p:cTn>
                        </p:par>
                        <p:par>
                          <p:cTn id="46" fill="hold">
                            <p:stCondLst>
                              <p:cond delay="0"/>
                            </p:stCondLst>
                            <p:childTnLst>
                              <p:par>
                                <p:cTn id="47" presetID="10" presetClass="exit" presetSubtype="0" fill="hold" grpId="12" nodeType="afterEffect">
                                  <p:stCondLst>
                                    <p:cond delay="0"/>
                                  </p:stCondLst>
                                  <p:iterate>
                                    <p:tmAbs val="0"/>
                                  </p:iterate>
                                  <p:childTnLst>
                                    <p:animEffect transition="out" filter="fade">
                                      <p:cBhvr>
                                        <p:cTn id="48" dur="500" fill="hold"/>
                                        <p:tgtEl>
                                          <p:spTgt spid="61"/>
                                        </p:tgtEl>
                                      </p:cBhvr>
                                    </p:animEffect>
                                    <p:set>
                                      <p:cBhvr>
                                        <p:cTn id="49"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animBg="1" advAuto="0"/>
      <p:bldP spid="57" grpId="4" animBg="1" advAuto="0"/>
      <p:bldP spid="57" grpId="5" animBg="1" advAuto="0"/>
      <p:bldP spid="58" grpId="6" animBg="1" advAuto="0"/>
      <p:bldP spid="58" grpId="8" animBg="1" advAuto="0"/>
      <p:bldP spid="59" grpId="7" animBg="1" advAuto="0"/>
      <p:bldP spid="59" grpId="10" animBg="1" advAuto="0"/>
      <p:bldP spid="60" grpId="2" animBg="1" advAuto="0"/>
      <p:bldP spid="60" grpId="3" animBg="1" advAuto="0"/>
      <p:bldP spid="61" grpId="9" animBg="1" advAuto="0"/>
      <p:bldP spid="61" grpId="12" animBg="1" advAuto="0"/>
      <p:bldP spid="62" grpId="1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[Abstract]</a:t>
            </a:r>
          </a:p>
        </p:txBody>
      </p:sp>
      <p:sp>
        <p:nvSpPr>
          <p:cNvPr id="65" name="Shape 65"/>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8606" lvl="0" indent="-278606">
              <a:lnSpc>
                <a:spcPct val="90000"/>
              </a:lnSpc>
              <a:spcBef>
                <a:spcPts val="600"/>
              </a:spcBef>
              <a:buChar char=""/>
              <a:defRPr sz="1800">
                <a:solidFill>
                  <a:srgbClr val="000000"/>
                </a:solidFill>
              </a:defRPr>
            </a:pPr>
            <a:r>
              <a:rPr sz="2600">
                <a:solidFill>
                  <a:srgbClr val="FFFFFF"/>
                </a:solidFill>
              </a:rPr>
              <a:t>Presented here are results of studies comparing </a:t>
            </a:r>
            <a:r>
              <a:rPr sz="2600">
                <a:solidFill>
                  <a:srgbClr val="FFFFFF"/>
                </a:solidFill>
                <a:latin typeface="Symbol"/>
                <a:ea typeface="Symbol"/>
                <a:cs typeface="Symbol"/>
                <a:sym typeface="Symbol"/>
              </a:rPr>
              <a:t>δ</a:t>
            </a:r>
            <a:r>
              <a:rPr sz="2600" baseline="30000">
                <a:solidFill>
                  <a:srgbClr val="FFFFFF"/>
                </a:solidFill>
                <a:latin typeface="Symbol"/>
                <a:ea typeface="Symbol"/>
                <a:cs typeface="Symbol"/>
                <a:sym typeface="Symbol"/>
              </a:rPr>
              <a:t>13</a:t>
            </a:r>
            <a:r>
              <a:rPr sz="2600">
                <a:solidFill>
                  <a:srgbClr val="FFFFFF"/>
                </a:solidFill>
              </a:rPr>
              <a:t>C and percent of modern </a:t>
            </a:r>
            <a:r>
              <a:rPr sz="2600" baseline="30000">
                <a:solidFill>
                  <a:srgbClr val="FFFFFF"/>
                </a:solidFill>
              </a:rPr>
              <a:t>14</a:t>
            </a:r>
            <a:r>
              <a:rPr sz="2600">
                <a:solidFill>
                  <a:srgbClr val="FFFFFF"/>
                </a:solidFill>
              </a:rPr>
              <a:t>C (pMC) for various bone fractions such as residual collagen, in-situ CaC0</a:t>
            </a:r>
            <a:r>
              <a:rPr sz="2600" baseline="-25000">
                <a:solidFill>
                  <a:srgbClr val="FFFFFF"/>
                </a:solidFill>
              </a:rPr>
              <a:t>3</a:t>
            </a:r>
            <a:r>
              <a:rPr sz="2600">
                <a:solidFill>
                  <a:srgbClr val="FFFFFF"/>
                </a:solidFill>
              </a:rPr>
              <a:t> (in bioapatite), etc. from eight dinosaurs from TX to AK and one from China. The Accelerated Mass Spectrometer (AMS) was used for 20 of 22 samples primarily at University of Georgia (USA) with Sensitivity ≥50,000 RC years. All samples were pretreated to remove contaminants. The two large samples were tested on conventional equipment as another cross check.</a:t>
            </a:r>
          </a:p>
        </p:txBody>
      </p:sp>
      <p:sp>
        <p:nvSpPr>
          <p:cNvPr id="66" name="Shape 66"/>
          <p:cNvSpPr/>
          <p:nvPr/>
        </p:nvSpPr>
        <p:spPr>
          <a:xfrm flipH="1" flipV="1">
            <a:off x="1066799" y="2387599"/>
            <a:ext cx="7010401" cy="2"/>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67" name="Shape 67"/>
          <p:cNvSpPr/>
          <p:nvPr/>
        </p:nvSpPr>
        <p:spPr>
          <a:xfrm flipH="1" flipV="1">
            <a:off x="1066800" y="2768599"/>
            <a:ext cx="6798668" cy="2"/>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68" name="Shape 68"/>
          <p:cNvSpPr/>
          <p:nvPr/>
        </p:nvSpPr>
        <p:spPr>
          <a:xfrm flipH="1" flipV="1">
            <a:off x="1037133" y="3111499"/>
            <a:ext cx="7010401" cy="2"/>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69" name="Shape 69"/>
          <p:cNvSpPr/>
          <p:nvPr/>
        </p:nvSpPr>
        <p:spPr>
          <a:xfrm>
            <a:off x="1066799" y="3505200"/>
            <a:ext cx="2035245"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0" name="Shape 70"/>
          <p:cNvSpPr/>
          <p:nvPr/>
        </p:nvSpPr>
        <p:spPr>
          <a:xfrm flipH="1" flipV="1">
            <a:off x="3962400" y="3502818"/>
            <a:ext cx="4111741"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1" name="Shape 71"/>
          <p:cNvSpPr/>
          <p:nvPr/>
        </p:nvSpPr>
        <p:spPr>
          <a:xfrm flipH="1">
            <a:off x="1066799" y="3848100"/>
            <a:ext cx="2693344"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2" name="Shape 72"/>
          <p:cNvSpPr/>
          <p:nvPr/>
        </p:nvSpPr>
        <p:spPr>
          <a:xfrm flipH="1" flipV="1">
            <a:off x="3873500" y="3835399"/>
            <a:ext cx="2951045"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3" name="Shape 73"/>
          <p:cNvSpPr/>
          <p:nvPr/>
        </p:nvSpPr>
        <p:spPr>
          <a:xfrm flipH="1">
            <a:off x="1116945" y="4191000"/>
            <a:ext cx="2786600"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4" name="Shape 74"/>
          <p:cNvSpPr/>
          <p:nvPr/>
        </p:nvSpPr>
        <p:spPr>
          <a:xfrm flipH="1">
            <a:off x="5181599" y="4900612"/>
            <a:ext cx="2362201" cy="1588"/>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5" name="Shape 75"/>
          <p:cNvSpPr/>
          <p:nvPr/>
        </p:nvSpPr>
        <p:spPr>
          <a:xfrm flipH="1" flipV="1">
            <a:off x="1066800" y="5232399"/>
            <a:ext cx="4648201"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6" name="Shape 76"/>
          <p:cNvSpPr/>
          <p:nvPr/>
        </p:nvSpPr>
        <p:spPr>
          <a:xfrm>
            <a:off x="5943600" y="5227637"/>
            <a:ext cx="1752600"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77" name="Shape 77"/>
          <p:cNvSpPr/>
          <p:nvPr/>
        </p:nvSpPr>
        <p:spPr>
          <a:xfrm>
            <a:off x="1117600" y="5578475"/>
            <a:ext cx="6324600"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5">
                                            <p:bg/>
                                          </p:spTgt>
                                        </p:tgtEl>
                                        <p:attrNameLst>
                                          <p:attrName>style.visibility</p:attrName>
                                        </p:attrNameLst>
                                      </p:cBhvr>
                                      <p:to>
                                        <p:strVal val="visible"/>
                                      </p:to>
                                    </p:set>
                                    <p:animEffect transition="in" filter="wipe(left)">
                                      <p:cBhvr>
                                        <p:cTn id="7" dur="500"/>
                                        <p:tgtEl>
                                          <p:spTgt spid="65">
                                            <p:bg/>
                                          </p:spTgt>
                                        </p:tgtEl>
                                      </p:cBhvr>
                                    </p:animEffect>
                                  </p:childTnLst>
                                </p:cTn>
                              </p:par>
                              <p:par>
                                <p:cTn id="8" presetID="22" presetClass="entr" presetSubtype="8" fill="hold" grpId="1">
                                  <p:stCondLst>
                                    <p:cond delay="0"/>
                                  </p:stCondLst>
                                  <p:iterate>
                                    <p:tmAbs val="0"/>
                                  </p:iterate>
                                  <p:childTnLst>
                                    <p:set>
                                      <p:cBhvr>
                                        <p:cTn id="9" fill="hold"/>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childTnLst>
                          </p:cTn>
                        </p:par>
                        <p:par>
                          <p:cTn id="11" fill="hold">
                            <p:stCondLst>
                              <p:cond delay="500"/>
                            </p:stCondLst>
                            <p:childTnLst>
                              <p:par>
                                <p:cTn id="12" presetID="22" presetClass="entr" presetSubtype="8" fill="hold" grpId="2" nodeType="afterEffect">
                                  <p:stCondLst>
                                    <p:cond delay="0"/>
                                  </p:stCondLst>
                                  <p:iterate>
                                    <p:tmAbs val="0"/>
                                  </p:iterate>
                                  <p:childTnLst>
                                    <p:set>
                                      <p:cBhvr>
                                        <p:cTn id="13" fill="hold"/>
                                        <p:tgtEl>
                                          <p:spTgt spid="66"/>
                                        </p:tgtEl>
                                        <p:attrNameLst>
                                          <p:attrName>style.visibility</p:attrName>
                                        </p:attrNameLst>
                                      </p:cBhvr>
                                      <p:to>
                                        <p:strVal val="visible"/>
                                      </p:to>
                                    </p:set>
                                    <p:animEffect transition="in" filter="wipe(left)">
                                      <p:cBhvr>
                                        <p:cTn id="14" dur="1000"/>
                                        <p:tgtEl>
                                          <p:spTgt spid="66"/>
                                        </p:tgtEl>
                                      </p:cBhvr>
                                    </p:animEffect>
                                  </p:childTnLst>
                                </p:cTn>
                              </p:par>
                            </p:childTnLst>
                          </p:cTn>
                        </p:par>
                        <p:par>
                          <p:cTn id="15" fill="hold">
                            <p:stCondLst>
                              <p:cond delay="1500"/>
                            </p:stCondLst>
                            <p:childTnLst>
                              <p:par>
                                <p:cTn id="16" presetID="22" presetClass="entr" presetSubtype="8" fill="hold" grpId="3" nodeType="afterEffect">
                                  <p:stCondLst>
                                    <p:cond delay="0"/>
                                  </p:stCondLst>
                                  <p:iterate>
                                    <p:tmAbs val="0"/>
                                  </p:iterate>
                                  <p:childTnLst>
                                    <p:set>
                                      <p:cBhvr>
                                        <p:cTn id="17" fill="hold"/>
                                        <p:tgtEl>
                                          <p:spTgt spid="67"/>
                                        </p:tgtEl>
                                        <p:attrNameLst>
                                          <p:attrName>style.visibility</p:attrName>
                                        </p:attrNameLst>
                                      </p:cBhvr>
                                      <p:to>
                                        <p:strVal val="visible"/>
                                      </p:to>
                                    </p:set>
                                    <p:animEffect transition="in" filter="wipe(left)">
                                      <p:cBhvr>
                                        <p:cTn id="18" dur="1000"/>
                                        <p:tgtEl>
                                          <p:spTgt spid="67"/>
                                        </p:tgtEl>
                                      </p:cBhvr>
                                    </p:animEffect>
                                  </p:childTnLst>
                                </p:cTn>
                              </p:par>
                            </p:childTnLst>
                          </p:cTn>
                        </p:par>
                        <p:par>
                          <p:cTn id="19" fill="hold">
                            <p:stCondLst>
                              <p:cond delay="2500"/>
                            </p:stCondLst>
                            <p:childTnLst>
                              <p:par>
                                <p:cTn id="20" presetID="22" presetClass="entr" presetSubtype="8" fill="hold" grpId="4" nodeType="afterEffect">
                                  <p:stCondLst>
                                    <p:cond delay="0"/>
                                  </p:stCondLst>
                                  <p:iterate>
                                    <p:tmAbs val="0"/>
                                  </p:iterate>
                                  <p:childTnLst>
                                    <p:set>
                                      <p:cBhvr>
                                        <p:cTn id="21" fill="hold"/>
                                        <p:tgtEl>
                                          <p:spTgt spid="68"/>
                                        </p:tgtEl>
                                        <p:attrNameLst>
                                          <p:attrName>style.visibility</p:attrName>
                                        </p:attrNameLst>
                                      </p:cBhvr>
                                      <p:to>
                                        <p:strVal val="visible"/>
                                      </p:to>
                                    </p:set>
                                    <p:animEffect transition="in" filter="wipe(left)">
                                      <p:cBhvr>
                                        <p:cTn id="22" dur="1000"/>
                                        <p:tgtEl>
                                          <p:spTgt spid="68"/>
                                        </p:tgtEl>
                                      </p:cBhvr>
                                    </p:animEffect>
                                  </p:childTnLst>
                                </p:cTn>
                              </p:par>
                            </p:childTnLst>
                          </p:cTn>
                        </p:par>
                        <p:par>
                          <p:cTn id="23" fill="hold">
                            <p:stCondLst>
                              <p:cond delay="3500"/>
                            </p:stCondLst>
                            <p:childTnLst>
                              <p:par>
                                <p:cTn id="24" presetID="22" presetClass="entr" presetSubtype="8" fill="hold" grpId="5" nodeType="afterEffect">
                                  <p:stCondLst>
                                    <p:cond delay="0"/>
                                  </p:stCondLst>
                                  <p:iterate>
                                    <p:tmAbs val="0"/>
                                  </p:iterate>
                                  <p:childTnLst>
                                    <p:set>
                                      <p:cBhvr>
                                        <p:cTn id="25" fill="hold"/>
                                        <p:tgtEl>
                                          <p:spTgt spid="69"/>
                                        </p:tgtEl>
                                        <p:attrNameLst>
                                          <p:attrName>style.visibility</p:attrName>
                                        </p:attrNameLst>
                                      </p:cBhvr>
                                      <p:to>
                                        <p:strVal val="visible"/>
                                      </p:to>
                                    </p:set>
                                    <p:animEffect transition="in" filter="wipe(left)">
                                      <p:cBhvr>
                                        <p:cTn id="26" dur="10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iterate>
                                    <p:tmAbs val="0"/>
                                  </p:iterate>
                                  <p:childTnLst>
                                    <p:set>
                                      <p:cBhvr>
                                        <p:cTn id="30" fill="hold"/>
                                        <p:tgtEl>
                                          <p:spTgt spid="7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7" nodeType="afterEffect">
                                  <p:stCondLst>
                                    <p:cond delay="0"/>
                                  </p:stCondLst>
                                  <p:iterate>
                                    <p:tmAbs val="0"/>
                                  </p:iterate>
                                  <p:childTnLst>
                                    <p:set>
                                      <p:cBhvr>
                                        <p:cTn id="33" fill="hold"/>
                                        <p:tgtEl>
                                          <p:spTgt spid="71"/>
                                        </p:tgtEl>
                                        <p:attrNameLst>
                                          <p:attrName>style.visibility</p:attrName>
                                        </p:attrNameLst>
                                      </p:cBhvr>
                                      <p:to>
                                        <p:strVal val="visible"/>
                                      </p:to>
                                    </p:set>
                                  </p:childTnLst>
                                </p:cTn>
                              </p:par>
                            </p:childTnLst>
                          </p:cTn>
                        </p:par>
                        <p:par>
                          <p:cTn id="34" fill="hold">
                            <p:stCondLst>
                              <p:cond delay="0"/>
                            </p:stCondLst>
                            <p:childTnLst>
                              <p:par>
                                <p:cTn id="35" presetID="10" presetClass="exit" presetSubtype="0" fill="hold" grpId="8" nodeType="afterEffect">
                                  <p:stCondLst>
                                    <p:cond delay="0"/>
                                  </p:stCondLst>
                                  <p:iterate>
                                    <p:tmAbs val="0"/>
                                  </p:iterate>
                                  <p:childTnLst>
                                    <p:animEffect transition="out" filter="fade">
                                      <p:cBhvr>
                                        <p:cTn id="36" dur="1000" fill="hold"/>
                                        <p:tgtEl>
                                          <p:spTgt spid="66"/>
                                        </p:tgtEl>
                                      </p:cBhvr>
                                    </p:animEffect>
                                    <p:set>
                                      <p:cBhvr>
                                        <p:cTn id="37" fill="hold">
                                          <p:stCondLst>
                                            <p:cond delay="999"/>
                                          </p:stCondLst>
                                        </p:cTn>
                                        <p:tgtEl>
                                          <p:spTgt spid="66"/>
                                        </p:tgtEl>
                                        <p:attrNameLst>
                                          <p:attrName>style.visibility</p:attrName>
                                        </p:attrNameLst>
                                      </p:cBhvr>
                                      <p:to>
                                        <p:strVal val="hidden"/>
                                      </p:to>
                                    </p:set>
                                  </p:childTnLst>
                                </p:cTn>
                              </p:par>
                            </p:childTnLst>
                          </p:cTn>
                        </p:par>
                        <p:par>
                          <p:cTn id="38" fill="hold">
                            <p:stCondLst>
                              <p:cond delay="1000"/>
                            </p:stCondLst>
                            <p:childTnLst>
                              <p:par>
                                <p:cTn id="39" presetID="10" presetClass="exit" presetSubtype="0" fill="hold" grpId="9" nodeType="afterEffect">
                                  <p:stCondLst>
                                    <p:cond delay="0"/>
                                  </p:stCondLst>
                                  <p:iterate>
                                    <p:tmAbs val="0"/>
                                  </p:iterate>
                                  <p:childTnLst>
                                    <p:animEffect transition="out" filter="fade">
                                      <p:cBhvr>
                                        <p:cTn id="40" dur="1000" fill="hold"/>
                                        <p:tgtEl>
                                          <p:spTgt spid="67"/>
                                        </p:tgtEl>
                                      </p:cBhvr>
                                    </p:animEffect>
                                    <p:set>
                                      <p:cBhvr>
                                        <p:cTn id="41" fill="hold">
                                          <p:stCondLst>
                                            <p:cond delay="999"/>
                                          </p:stCondLst>
                                        </p:cTn>
                                        <p:tgtEl>
                                          <p:spTgt spid="67"/>
                                        </p:tgtEl>
                                        <p:attrNameLst>
                                          <p:attrName>style.visibility</p:attrName>
                                        </p:attrNameLst>
                                      </p:cBhvr>
                                      <p:to>
                                        <p:strVal val="hidden"/>
                                      </p:to>
                                    </p:set>
                                  </p:childTnLst>
                                </p:cTn>
                              </p:par>
                            </p:childTnLst>
                          </p:cTn>
                        </p:par>
                        <p:par>
                          <p:cTn id="42" fill="hold">
                            <p:stCondLst>
                              <p:cond delay="2000"/>
                            </p:stCondLst>
                            <p:childTnLst>
                              <p:par>
                                <p:cTn id="43" presetID="10" presetClass="exit" presetSubtype="0" fill="hold" grpId="10" nodeType="afterEffect">
                                  <p:stCondLst>
                                    <p:cond delay="0"/>
                                  </p:stCondLst>
                                  <p:iterate>
                                    <p:tmAbs val="0"/>
                                  </p:iterate>
                                  <p:childTnLst>
                                    <p:animEffect transition="out" filter="fade">
                                      <p:cBhvr>
                                        <p:cTn id="44" dur="1000" fill="hold"/>
                                        <p:tgtEl>
                                          <p:spTgt spid="68"/>
                                        </p:tgtEl>
                                      </p:cBhvr>
                                    </p:animEffect>
                                    <p:set>
                                      <p:cBhvr>
                                        <p:cTn id="45" fill="hold">
                                          <p:stCondLst>
                                            <p:cond delay="999"/>
                                          </p:stCondLst>
                                        </p:cTn>
                                        <p:tgtEl>
                                          <p:spTgt spid="68"/>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grpId="11" nodeType="afterEffect">
                                  <p:stCondLst>
                                    <p:cond delay="0"/>
                                  </p:stCondLst>
                                  <p:iterate>
                                    <p:tmAbs val="0"/>
                                  </p:iterate>
                                  <p:childTnLst>
                                    <p:animEffect transition="out" filter="fade">
                                      <p:cBhvr>
                                        <p:cTn id="48" dur="1000" fill="hold"/>
                                        <p:tgtEl>
                                          <p:spTgt spid="69"/>
                                        </p:tgtEl>
                                      </p:cBhvr>
                                    </p:animEffect>
                                    <p:set>
                                      <p:cBhvr>
                                        <p:cTn id="49" fill="hold">
                                          <p:stCondLst>
                                            <p:cond delay="999"/>
                                          </p:stCondLst>
                                        </p:cTn>
                                        <p:tgtEl>
                                          <p:spTgt spid="6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2" nodeType="clickEffect">
                                  <p:stCondLst>
                                    <p:cond delay="0"/>
                                  </p:stCondLst>
                                  <p:iterate>
                                    <p:tmAbs val="0"/>
                                  </p:iterate>
                                  <p:childTnLst>
                                    <p:set>
                                      <p:cBhvr>
                                        <p:cTn id="53" fill="hold"/>
                                        <p:tgtEl>
                                          <p:spTgt spid="72"/>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13" nodeType="afterEffect">
                                  <p:stCondLst>
                                    <p:cond delay="0"/>
                                  </p:stCondLst>
                                  <p:iterate>
                                    <p:tmAbs val="0"/>
                                  </p:iterate>
                                  <p:childTnLst>
                                    <p:set>
                                      <p:cBhvr>
                                        <p:cTn id="56" fill="hold"/>
                                        <p:tgtEl>
                                          <p:spTgt spid="73"/>
                                        </p:tgtEl>
                                        <p:attrNameLst>
                                          <p:attrName>style.visibility</p:attrName>
                                        </p:attrNameLst>
                                      </p:cBhvr>
                                      <p:to>
                                        <p:strVal val="visible"/>
                                      </p:to>
                                    </p:set>
                                  </p:childTnLst>
                                </p:cTn>
                              </p:par>
                            </p:childTnLst>
                          </p:cTn>
                        </p:par>
                        <p:par>
                          <p:cTn id="57" fill="hold">
                            <p:stCondLst>
                              <p:cond delay="0"/>
                            </p:stCondLst>
                            <p:childTnLst>
                              <p:par>
                                <p:cTn id="58" presetID="10" presetClass="exit" presetSubtype="0" fill="hold" grpId="14" nodeType="afterEffect">
                                  <p:stCondLst>
                                    <p:cond delay="0"/>
                                  </p:stCondLst>
                                  <p:iterate>
                                    <p:tmAbs val="0"/>
                                  </p:iterate>
                                  <p:childTnLst>
                                    <p:animEffect transition="out" filter="fade">
                                      <p:cBhvr>
                                        <p:cTn id="59" dur="1000" fill="hold"/>
                                        <p:tgtEl>
                                          <p:spTgt spid="70"/>
                                        </p:tgtEl>
                                      </p:cBhvr>
                                    </p:animEffect>
                                    <p:set>
                                      <p:cBhvr>
                                        <p:cTn id="60" fill="hold">
                                          <p:stCondLst>
                                            <p:cond delay="999"/>
                                          </p:stCondLst>
                                        </p:cTn>
                                        <p:tgtEl>
                                          <p:spTgt spid="70"/>
                                        </p:tgtEl>
                                        <p:attrNameLst>
                                          <p:attrName>style.visibility</p:attrName>
                                        </p:attrNameLst>
                                      </p:cBhvr>
                                      <p:to>
                                        <p:strVal val="hidden"/>
                                      </p:to>
                                    </p:set>
                                  </p:childTnLst>
                                </p:cTn>
                              </p:par>
                            </p:childTnLst>
                          </p:cTn>
                        </p:par>
                        <p:par>
                          <p:cTn id="61" fill="hold">
                            <p:stCondLst>
                              <p:cond delay="1000"/>
                            </p:stCondLst>
                            <p:childTnLst>
                              <p:par>
                                <p:cTn id="62" presetID="10" presetClass="exit" presetSubtype="0" fill="hold" grpId="15" nodeType="afterEffect">
                                  <p:stCondLst>
                                    <p:cond delay="0"/>
                                  </p:stCondLst>
                                  <p:iterate>
                                    <p:tmAbs val="0"/>
                                  </p:iterate>
                                  <p:childTnLst>
                                    <p:animEffect transition="out" filter="fade">
                                      <p:cBhvr>
                                        <p:cTn id="63" dur="1000" fill="hold"/>
                                        <p:tgtEl>
                                          <p:spTgt spid="71"/>
                                        </p:tgtEl>
                                      </p:cBhvr>
                                    </p:animEffect>
                                    <p:set>
                                      <p:cBhvr>
                                        <p:cTn id="64" fill="hold">
                                          <p:stCondLst>
                                            <p:cond delay="999"/>
                                          </p:stCondLst>
                                        </p:cTn>
                                        <p:tgtEl>
                                          <p:spTgt spid="7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6" nodeType="clickEffect">
                                  <p:stCondLst>
                                    <p:cond delay="0"/>
                                  </p:stCondLst>
                                  <p:iterate>
                                    <p:tmAbs val="0"/>
                                  </p:iterate>
                                  <p:childTnLst>
                                    <p:set>
                                      <p:cBhvr>
                                        <p:cTn id="68" fill="hold"/>
                                        <p:tgtEl>
                                          <p:spTgt spid="74"/>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17" nodeType="afterEffect">
                                  <p:stCondLst>
                                    <p:cond delay="0"/>
                                  </p:stCondLst>
                                  <p:iterate>
                                    <p:tmAbs val="0"/>
                                  </p:iterate>
                                  <p:childTnLst>
                                    <p:set>
                                      <p:cBhvr>
                                        <p:cTn id="71" fill="hold"/>
                                        <p:tgtEl>
                                          <p:spTgt spid="75"/>
                                        </p:tgtEl>
                                        <p:attrNameLst>
                                          <p:attrName>style.visibility</p:attrName>
                                        </p:attrNameLst>
                                      </p:cBhvr>
                                      <p:to>
                                        <p:strVal val="visible"/>
                                      </p:to>
                                    </p:set>
                                  </p:childTnLst>
                                </p:cTn>
                              </p:par>
                            </p:childTnLst>
                          </p:cTn>
                        </p:par>
                        <p:par>
                          <p:cTn id="72" fill="hold">
                            <p:stCondLst>
                              <p:cond delay="0"/>
                            </p:stCondLst>
                            <p:childTnLst>
                              <p:par>
                                <p:cTn id="73" presetID="10" presetClass="exit" presetSubtype="0" fill="hold" grpId="18" nodeType="afterEffect">
                                  <p:stCondLst>
                                    <p:cond delay="0"/>
                                  </p:stCondLst>
                                  <p:iterate>
                                    <p:tmAbs val="0"/>
                                  </p:iterate>
                                  <p:childTnLst>
                                    <p:animEffect transition="out" filter="fade">
                                      <p:cBhvr>
                                        <p:cTn id="74" dur="2000" fill="hold"/>
                                        <p:tgtEl>
                                          <p:spTgt spid="72"/>
                                        </p:tgtEl>
                                      </p:cBhvr>
                                    </p:animEffect>
                                    <p:set>
                                      <p:cBhvr>
                                        <p:cTn id="75" fill="hold">
                                          <p:stCondLst>
                                            <p:cond delay="1999"/>
                                          </p:stCondLst>
                                        </p:cTn>
                                        <p:tgtEl>
                                          <p:spTgt spid="72"/>
                                        </p:tgtEl>
                                        <p:attrNameLst>
                                          <p:attrName>style.visibility</p:attrName>
                                        </p:attrNameLst>
                                      </p:cBhvr>
                                      <p:to>
                                        <p:strVal val="hidden"/>
                                      </p:to>
                                    </p:set>
                                  </p:childTnLst>
                                </p:cTn>
                              </p:par>
                            </p:childTnLst>
                          </p:cTn>
                        </p:par>
                        <p:par>
                          <p:cTn id="76" fill="hold">
                            <p:stCondLst>
                              <p:cond delay="2000"/>
                            </p:stCondLst>
                            <p:childTnLst>
                              <p:par>
                                <p:cTn id="77" presetID="10" presetClass="exit" presetSubtype="0" fill="hold" grpId="19" nodeType="afterEffect">
                                  <p:stCondLst>
                                    <p:cond delay="0"/>
                                  </p:stCondLst>
                                  <p:iterate>
                                    <p:tmAbs val="0"/>
                                  </p:iterate>
                                  <p:childTnLst>
                                    <p:animEffect transition="out" filter="fade">
                                      <p:cBhvr>
                                        <p:cTn id="78" dur="2000" fill="hold"/>
                                        <p:tgtEl>
                                          <p:spTgt spid="73"/>
                                        </p:tgtEl>
                                      </p:cBhvr>
                                    </p:animEffect>
                                    <p:set>
                                      <p:cBhvr>
                                        <p:cTn id="79" fill="hold">
                                          <p:stCondLst>
                                            <p:cond delay="1999"/>
                                          </p:stCondLst>
                                        </p:cTn>
                                        <p:tgtEl>
                                          <p:spTgt spid="7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20" nodeType="clickEffect">
                                  <p:stCondLst>
                                    <p:cond delay="0"/>
                                  </p:stCondLst>
                                  <p:iterate>
                                    <p:tmAbs val="0"/>
                                  </p:iterate>
                                  <p:childTnLst>
                                    <p:set>
                                      <p:cBhvr>
                                        <p:cTn id="83" fill="hold"/>
                                        <p:tgtEl>
                                          <p:spTgt spid="76"/>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21" nodeType="afterEffect">
                                  <p:stCondLst>
                                    <p:cond delay="0"/>
                                  </p:stCondLst>
                                  <p:iterate>
                                    <p:tmAbs val="0"/>
                                  </p:iterate>
                                  <p:childTnLst>
                                    <p:set>
                                      <p:cBhvr>
                                        <p:cTn id="86" fill="hold"/>
                                        <p:tgtEl>
                                          <p:spTgt spid="77"/>
                                        </p:tgtEl>
                                        <p:attrNameLst>
                                          <p:attrName>style.visibility</p:attrName>
                                        </p:attrNameLst>
                                      </p:cBhvr>
                                      <p:to>
                                        <p:strVal val="visible"/>
                                      </p:to>
                                    </p:set>
                                  </p:childTnLst>
                                </p:cTn>
                              </p:par>
                            </p:childTnLst>
                          </p:cTn>
                        </p:par>
                        <p:par>
                          <p:cTn id="87" fill="hold">
                            <p:stCondLst>
                              <p:cond delay="0"/>
                            </p:stCondLst>
                            <p:childTnLst>
                              <p:par>
                                <p:cTn id="88" presetID="10" presetClass="exit" presetSubtype="0" fill="hold" grpId="22" nodeType="afterEffect">
                                  <p:stCondLst>
                                    <p:cond delay="0"/>
                                  </p:stCondLst>
                                  <p:iterate>
                                    <p:tmAbs val="0"/>
                                  </p:iterate>
                                  <p:childTnLst>
                                    <p:animEffect transition="out" filter="fade">
                                      <p:cBhvr>
                                        <p:cTn id="89" dur="2000" fill="hold"/>
                                        <p:tgtEl>
                                          <p:spTgt spid="74"/>
                                        </p:tgtEl>
                                      </p:cBhvr>
                                    </p:animEffect>
                                    <p:set>
                                      <p:cBhvr>
                                        <p:cTn id="90" fill="hold">
                                          <p:stCondLst>
                                            <p:cond delay="1999"/>
                                          </p:stCondLst>
                                        </p:cTn>
                                        <p:tgtEl>
                                          <p:spTgt spid="74"/>
                                        </p:tgtEl>
                                        <p:attrNameLst>
                                          <p:attrName>style.visibility</p:attrName>
                                        </p:attrNameLst>
                                      </p:cBhvr>
                                      <p:to>
                                        <p:strVal val="hidden"/>
                                      </p:to>
                                    </p:set>
                                  </p:childTnLst>
                                </p:cTn>
                              </p:par>
                            </p:childTnLst>
                          </p:cTn>
                        </p:par>
                        <p:par>
                          <p:cTn id="91" fill="hold">
                            <p:stCondLst>
                              <p:cond delay="2000"/>
                            </p:stCondLst>
                            <p:childTnLst>
                              <p:par>
                                <p:cTn id="92" presetID="10" presetClass="exit" presetSubtype="0" fill="hold" grpId="23" nodeType="afterEffect">
                                  <p:stCondLst>
                                    <p:cond delay="0"/>
                                  </p:stCondLst>
                                  <p:iterate>
                                    <p:tmAbs val="0"/>
                                  </p:iterate>
                                  <p:childTnLst>
                                    <p:animEffect transition="out" filter="fade">
                                      <p:cBhvr>
                                        <p:cTn id="93" dur="2000" fill="hold"/>
                                        <p:tgtEl>
                                          <p:spTgt spid="75"/>
                                        </p:tgtEl>
                                      </p:cBhvr>
                                    </p:animEffect>
                                    <p:set>
                                      <p:cBhvr>
                                        <p:cTn id="94" fill="hold">
                                          <p:stCondLst>
                                            <p:cond delay="1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build="p" animBg="1" advAuto="0"/>
      <p:bldP spid="66" grpId="2" animBg="1" advAuto="0"/>
      <p:bldP spid="66" grpId="8" animBg="1" advAuto="0"/>
      <p:bldP spid="67" grpId="3" animBg="1" advAuto="0"/>
      <p:bldP spid="67" grpId="9" animBg="1" advAuto="0"/>
      <p:bldP spid="68" grpId="4" animBg="1" advAuto="0"/>
      <p:bldP spid="68" grpId="10" animBg="1" advAuto="0"/>
      <p:bldP spid="69" grpId="5" animBg="1" advAuto="0"/>
      <p:bldP spid="69" grpId="11" animBg="1" advAuto="0"/>
      <p:bldP spid="70" grpId="6" animBg="1" advAuto="0"/>
      <p:bldP spid="70" grpId="14" animBg="1" advAuto="0"/>
      <p:bldP spid="71" grpId="7" animBg="1" advAuto="0"/>
      <p:bldP spid="71" grpId="15" animBg="1" advAuto="0"/>
      <p:bldP spid="72" grpId="12" animBg="1" advAuto="0"/>
      <p:bldP spid="72" grpId="18" animBg="1" advAuto="0"/>
      <p:bldP spid="73" grpId="13" animBg="1" advAuto="0"/>
      <p:bldP spid="73" grpId="19" animBg="1" advAuto="0"/>
      <p:bldP spid="74" grpId="16" animBg="1" advAuto="0"/>
      <p:bldP spid="74" grpId="22" animBg="1" advAuto="0"/>
      <p:bldP spid="75" grpId="17" animBg="1" advAuto="0"/>
      <p:bldP spid="75" grpId="23" animBg="1" advAuto="0"/>
      <p:bldP spid="76" grpId="20" animBg="1" advAuto="0"/>
      <p:bldP spid="77" grpId="2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[Abstract]</a:t>
            </a:r>
          </a:p>
        </p:txBody>
      </p:sp>
      <p:sp>
        <p:nvSpPr>
          <p:cNvPr id="80" name="Shape 80"/>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8606" lvl="0" indent="-278606">
              <a:lnSpc>
                <a:spcPct val="90000"/>
              </a:lnSpc>
              <a:spcBef>
                <a:spcPts val="600"/>
              </a:spcBef>
              <a:buChar char=""/>
              <a:defRPr sz="1800">
                <a:solidFill>
                  <a:srgbClr val="000000"/>
                </a:solidFill>
              </a:defRPr>
            </a:pPr>
            <a:r>
              <a:rPr sz="2600">
                <a:solidFill>
                  <a:srgbClr val="FFFFFF"/>
                </a:solidFill>
              </a:rPr>
              <a:t>The </a:t>
            </a:r>
            <a:r>
              <a:rPr sz="2600">
                <a:solidFill>
                  <a:srgbClr val="FFFFFF"/>
                </a:solidFill>
                <a:latin typeface="Symbol"/>
                <a:ea typeface="Symbol"/>
                <a:cs typeface="Symbol"/>
                <a:sym typeface="Symbol"/>
              </a:rPr>
              <a:t>δ</a:t>
            </a:r>
            <a:r>
              <a:rPr sz="2600" baseline="30000">
                <a:solidFill>
                  <a:srgbClr val="FFFFFF"/>
                </a:solidFill>
              </a:rPr>
              <a:t>13</a:t>
            </a:r>
            <a:r>
              <a:rPr sz="2600">
                <a:solidFill>
                  <a:srgbClr val="FFFFFF"/>
                </a:solidFill>
              </a:rPr>
              <a:t>C range was -20.1 to -23.8 for collagen and      -3.1 to -9.1 for CaC0</a:t>
            </a:r>
            <a:r>
              <a:rPr sz="2600" baseline="-25000">
                <a:solidFill>
                  <a:srgbClr val="FFFFFF"/>
                </a:solidFill>
              </a:rPr>
              <a:t>3</a:t>
            </a:r>
            <a:r>
              <a:rPr sz="2600">
                <a:solidFill>
                  <a:srgbClr val="FFFFFF"/>
                </a:solidFill>
              </a:rPr>
              <a:t> with the pMC range of 6.45 to 0.76 which translates to apparent ages of 22,020±50 for CaC0</a:t>
            </a:r>
            <a:r>
              <a:rPr sz="2600" baseline="-25000">
                <a:solidFill>
                  <a:srgbClr val="FFFFFF"/>
                </a:solidFill>
              </a:rPr>
              <a:t>3</a:t>
            </a:r>
            <a:r>
              <a:rPr sz="2600">
                <a:solidFill>
                  <a:srgbClr val="FFFFFF"/>
                </a:solidFill>
              </a:rPr>
              <a:t> in a </a:t>
            </a:r>
            <a:r>
              <a:rPr sz="2600" i="1">
                <a:solidFill>
                  <a:srgbClr val="FFFFFF"/>
                </a:solidFill>
              </a:rPr>
              <a:t>Psittacosaurus</a:t>
            </a:r>
            <a:r>
              <a:rPr sz="2600">
                <a:solidFill>
                  <a:srgbClr val="FFFFFF"/>
                </a:solidFill>
              </a:rPr>
              <a:t> from the Gobi Desert to 39,230±140 RC years for CaCO</a:t>
            </a:r>
            <a:r>
              <a:rPr sz="2600" baseline="-25000">
                <a:solidFill>
                  <a:srgbClr val="FFFFFF"/>
                </a:solidFill>
              </a:rPr>
              <a:t>3</a:t>
            </a:r>
            <a:r>
              <a:rPr sz="2600">
                <a:solidFill>
                  <a:srgbClr val="FFFFFF"/>
                </a:solidFill>
              </a:rPr>
              <a:t> in a </a:t>
            </a:r>
            <a:r>
              <a:rPr sz="2600" i="1">
                <a:solidFill>
                  <a:srgbClr val="FFFFFF"/>
                </a:solidFill>
              </a:rPr>
              <a:t>Triceratops</a:t>
            </a:r>
            <a:r>
              <a:rPr sz="2600">
                <a:solidFill>
                  <a:srgbClr val="FFFFFF"/>
                </a:solidFill>
              </a:rPr>
              <a:t> from Montana. Included in this study were an </a:t>
            </a:r>
            <a:r>
              <a:rPr sz="2600" i="1">
                <a:solidFill>
                  <a:srgbClr val="FFFFFF"/>
                </a:solidFill>
              </a:rPr>
              <a:t>Allosaurus</a:t>
            </a:r>
            <a:r>
              <a:rPr sz="2600">
                <a:solidFill>
                  <a:srgbClr val="FFFFFF"/>
                </a:solidFill>
              </a:rPr>
              <a:t>, </a:t>
            </a:r>
            <a:r>
              <a:rPr sz="2600" i="1">
                <a:solidFill>
                  <a:srgbClr val="FFFFFF"/>
                </a:solidFill>
              </a:rPr>
              <a:t>Acrocanthosaurus</a:t>
            </a:r>
            <a:r>
              <a:rPr sz="2600">
                <a:solidFill>
                  <a:srgbClr val="FFFFFF"/>
                </a:solidFill>
              </a:rPr>
              <a:t>, </a:t>
            </a:r>
            <a:r>
              <a:rPr sz="2600" i="1">
                <a:solidFill>
                  <a:srgbClr val="FFFFFF"/>
                </a:solidFill>
              </a:rPr>
              <a:t>Apatosaurus</a:t>
            </a:r>
            <a:r>
              <a:rPr sz="2600">
                <a:solidFill>
                  <a:srgbClr val="FFFFFF"/>
                </a:solidFill>
              </a:rPr>
              <a:t>, two </a:t>
            </a:r>
            <a:r>
              <a:rPr sz="2600" i="1">
                <a:solidFill>
                  <a:srgbClr val="FFFFFF"/>
                </a:solidFill>
              </a:rPr>
              <a:t>Triceratops</a:t>
            </a:r>
            <a:r>
              <a:rPr sz="2600">
                <a:solidFill>
                  <a:srgbClr val="FFFFFF"/>
                </a:solidFill>
              </a:rPr>
              <a:t> and three </a:t>
            </a:r>
            <a:r>
              <a:rPr sz="2600" i="1">
                <a:solidFill>
                  <a:srgbClr val="FFFFFF"/>
                </a:solidFill>
              </a:rPr>
              <a:t>Hadrosaurs</a:t>
            </a:r>
            <a:r>
              <a:rPr sz="2600">
                <a:solidFill>
                  <a:srgbClr val="FFFFFF"/>
                </a:solidFill>
              </a:rPr>
              <a:t>. Documentation will include dinosaur verifications, geological formations, </a:t>
            </a:r>
            <a:r>
              <a:rPr sz="2600">
                <a:solidFill>
                  <a:srgbClr val="FFFFFF"/>
                </a:solidFill>
                <a:latin typeface="Symbol"/>
                <a:ea typeface="Symbol"/>
                <a:cs typeface="Symbol"/>
                <a:sym typeface="Symbol"/>
              </a:rPr>
              <a:t>δ</a:t>
            </a:r>
            <a:r>
              <a:rPr sz="2600" baseline="30000">
                <a:solidFill>
                  <a:srgbClr val="FFFFFF"/>
                </a:solidFill>
              </a:rPr>
              <a:t>13</a:t>
            </a:r>
            <a:r>
              <a:rPr sz="2600">
                <a:solidFill>
                  <a:srgbClr val="FFFFFF"/>
                </a:solidFill>
              </a:rPr>
              <a:t>C, pMC's, </a:t>
            </a:r>
            <a:r>
              <a:rPr sz="2600" baseline="30000">
                <a:solidFill>
                  <a:srgbClr val="FFFFFF"/>
                </a:solidFill>
              </a:rPr>
              <a:t>14</a:t>
            </a:r>
            <a:r>
              <a:rPr sz="2600">
                <a:solidFill>
                  <a:srgbClr val="FFFFFF"/>
                </a:solidFill>
              </a:rPr>
              <a:t>C methodologies and laboratories.</a:t>
            </a:r>
          </a:p>
        </p:txBody>
      </p:sp>
      <p:sp>
        <p:nvSpPr>
          <p:cNvPr id="81" name="Shape 81"/>
          <p:cNvSpPr/>
          <p:nvPr/>
        </p:nvSpPr>
        <p:spPr>
          <a:xfrm flipH="1" flipV="1">
            <a:off x="5181599" y="2770187"/>
            <a:ext cx="2895607"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2" name="Shape 82"/>
          <p:cNvSpPr/>
          <p:nvPr/>
        </p:nvSpPr>
        <p:spPr>
          <a:xfrm flipH="1">
            <a:off x="1092200" y="3159125"/>
            <a:ext cx="573587"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3" name="Shape 83"/>
          <p:cNvSpPr/>
          <p:nvPr/>
        </p:nvSpPr>
        <p:spPr>
          <a:xfrm flipH="1">
            <a:off x="6553200" y="3163887"/>
            <a:ext cx="1445767"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4" name="Shape 84"/>
          <p:cNvSpPr/>
          <p:nvPr/>
        </p:nvSpPr>
        <p:spPr>
          <a:xfrm flipH="1">
            <a:off x="1066800" y="3921124"/>
            <a:ext cx="2895600" cy="1589"/>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5" name="Shape 85"/>
          <p:cNvSpPr/>
          <p:nvPr/>
        </p:nvSpPr>
        <p:spPr>
          <a:xfrm flipH="1">
            <a:off x="1015999" y="4672012"/>
            <a:ext cx="6553202" cy="1589"/>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6" name="Shape 86"/>
          <p:cNvSpPr/>
          <p:nvPr/>
        </p:nvSpPr>
        <p:spPr>
          <a:xfrm flipH="1">
            <a:off x="6125590" y="3914775"/>
            <a:ext cx="1567957"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7" name="Shape 87"/>
          <p:cNvSpPr/>
          <p:nvPr/>
        </p:nvSpPr>
        <p:spPr>
          <a:xfrm flipH="1">
            <a:off x="3031755" y="3519487"/>
            <a:ext cx="2001233"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88" name="Shape 88"/>
          <p:cNvSpPr/>
          <p:nvPr/>
        </p:nvSpPr>
        <p:spPr>
          <a:xfrm flipH="1">
            <a:off x="1041399" y="4992687"/>
            <a:ext cx="2433090"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0">
                                            <p:bg/>
                                          </p:spTgt>
                                        </p:tgtEl>
                                        <p:attrNameLst>
                                          <p:attrName>style.visibility</p:attrName>
                                        </p:attrNameLst>
                                      </p:cBhvr>
                                      <p:to>
                                        <p:strVal val="visible"/>
                                      </p:to>
                                    </p:set>
                                    <p:animEffect transition="in" filter="wipe(left)">
                                      <p:cBhvr>
                                        <p:cTn id="7" dur="500"/>
                                        <p:tgtEl>
                                          <p:spTgt spid="80">
                                            <p:bg/>
                                          </p:spTgt>
                                        </p:tgtEl>
                                      </p:cBhvr>
                                    </p:animEffect>
                                  </p:childTnLst>
                                </p:cTn>
                              </p:par>
                              <p:par>
                                <p:cTn id="8" presetID="22" presetClass="entr" presetSubtype="8" fill="hold" grpId="1">
                                  <p:stCondLst>
                                    <p:cond delay="0"/>
                                  </p:stCondLst>
                                  <p:iterate>
                                    <p:tmAbs val="0"/>
                                  </p:iterate>
                                  <p:childTnLst>
                                    <p:set>
                                      <p:cBhvr>
                                        <p:cTn id="9" fill="hold"/>
                                        <p:tgtEl>
                                          <p:spTgt spid="80">
                                            <p:txEl>
                                              <p:pRg st="0" end="0"/>
                                            </p:txEl>
                                          </p:spTgt>
                                        </p:tgtEl>
                                        <p:attrNameLst>
                                          <p:attrName>style.visibility</p:attrName>
                                        </p:attrNameLst>
                                      </p:cBhvr>
                                      <p:to>
                                        <p:strVal val="visible"/>
                                      </p:to>
                                    </p:set>
                                    <p:animEffect transition="in" filter="wipe(left)">
                                      <p:cBhvr>
                                        <p:cTn id="10" dur="500"/>
                                        <p:tgtEl>
                                          <p:spTgt spid="80">
                                            <p:txEl>
                                              <p:pRg st="0" end="0"/>
                                            </p:txEl>
                                          </p:spTgt>
                                        </p:tgtEl>
                                      </p:cBhvr>
                                    </p:animEffect>
                                  </p:childTnLst>
                                </p:cTn>
                              </p:par>
                            </p:childTnLst>
                          </p:cTn>
                        </p:par>
                        <p:par>
                          <p:cTn id="11" fill="hold">
                            <p:stCondLst>
                              <p:cond delay="500"/>
                            </p:stCondLst>
                            <p:childTnLst>
                              <p:par>
                                <p:cTn id="12" presetID="1" presetClass="entr" presetSubtype="0" fill="hold" grpId="2" nodeType="afterEffect">
                                  <p:stCondLst>
                                    <p:cond delay="0"/>
                                  </p:stCondLst>
                                  <p:iterate>
                                    <p:tmAbs val="0"/>
                                  </p:iterate>
                                  <p:childTnLst>
                                    <p:set>
                                      <p:cBhvr>
                                        <p:cTn id="13" fill="hold"/>
                                        <p:tgtEl>
                                          <p:spTgt spid="8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3" nodeType="afterEffect">
                                  <p:stCondLst>
                                    <p:cond delay="0"/>
                                  </p:stCondLst>
                                  <p:iterate>
                                    <p:tmAbs val="0"/>
                                  </p:iterate>
                                  <p:childTnLst>
                                    <p:set>
                                      <p:cBhvr>
                                        <p:cTn id="16" fill="hold"/>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8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5" nodeType="afterEffect">
                                  <p:stCondLst>
                                    <p:cond delay="0"/>
                                  </p:stCondLst>
                                  <p:iterate>
                                    <p:tmAbs val="0"/>
                                  </p:iterate>
                                  <p:childTnLst>
                                    <p:set>
                                      <p:cBhvr>
                                        <p:cTn id="23" fill="hold"/>
                                        <p:tgtEl>
                                          <p:spTgt spid="84"/>
                                        </p:tgtEl>
                                        <p:attrNameLst>
                                          <p:attrName>style.visibility</p:attrName>
                                        </p:attrNameLst>
                                      </p:cBhvr>
                                      <p:to>
                                        <p:strVal val="visible"/>
                                      </p:to>
                                    </p:set>
                                  </p:childTnLst>
                                </p:cTn>
                              </p:par>
                            </p:childTnLst>
                          </p:cTn>
                        </p:par>
                        <p:par>
                          <p:cTn id="24" fill="hold">
                            <p:stCondLst>
                              <p:cond delay="0"/>
                            </p:stCondLst>
                            <p:childTnLst>
                              <p:par>
                                <p:cTn id="25" presetID="10" presetClass="exit" presetSubtype="0" fill="hold" grpId="6" nodeType="afterEffect">
                                  <p:stCondLst>
                                    <p:cond delay="0"/>
                                  </p:stCondLst>
                                  <p:iterate>
                                    <p:tmAbs val="0"/>
                                  </p:iterate>
                                  <p:childTnLst>
                                    <p:animEffect transition="out" filter="fade">
                                      <p:cBhvr>
                                        <p:cTn id="26" dur="1000" fill="hold"/>
                                        <p:tgtEl>
                                          <p:spTgt spid="81"/>
                                        </p:tgtEl>
                                      </p:cBhvr>
                                    </p:animEffect>
                                    <p:set>
                                      <p:cBhvr>
                                        <p:cTn id="27" fill="hold">
                                          <p:stCondLst>
                                            <p:cond delay="999"/>
                                          </p:stCondLst>
                                        </p:cTn>
                                        <p:tgtEl>
                                          <p:spTgt spid="81"/>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7" nodeType="afterEffect">
                                  <p:stCondLst>
                                    <p:cond delay="0"/>
                                  </p:stCondLst>
                                  <p:iterate>
                                    <p:tmAbs val="0"/>
                                  </p:iterate>
                                  <p:childTnLst>
                                    <p:animEffect transition="out" filter="fade">
                                      <p:cBhvr>
                                        <p:cTn id="30" dur="1000" fill="hold"/>
                                        <p:tgtEl>
                                          <p:spTgt spid="82"/>
                                        </p:tgtEl>
                                      </p:cBhvr>
                                    </p:animEffect>
                                    <p:set>
                                      <p:cBhvr>
                                        <p:cTn id="31" fill="hold">
                                          <p:stCondLst>
                                            <p:cond delay="999"/>
                                          </p:stCondLst>
                                        </p:cTn>
                                        <p:tgtEl>
                                          <p:spTgt spid="8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8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9" nodeType="afterEffect">
                                  <p:stCondLst>
                                    <p:cond delay="0"/>
                                  </p:stCondLst>
                                  <p:iterate>
                                    <p:tmAbs val="0"/>
                                  </p:iterate>
                                  <p:childTnLst>
                                    <p:set>
                                      <p:cBhvr>
                                        <p:cTn id="38" fill="hold"/>
                                        <p:tgtEl>
                                          <p:spTgt spid="86"/>
                                        </p:tgtEl>
                                        <p:attrNameLst>
                                          <p:attrName>style.visibility</p:attrName>
                                        </p:attrNameLst>
                                      </p:cBhvr>
                                      <p:to>
                                        <p:strVal val="visible"/>
                                      </p:to>
                                    </p:set>
                                  </p:childTnLst>
                                </p:cTn>
                              </p:par>
                            </p:childTnLst>
                          </p:cTn>
                        </p:par>
                        <p:par>
                          <p:cTn id="39" fill="hold">
                            <p:stCondLst>
                              <p:cond delay="0"/>
                            </p:stCondLst>
                            <p:childTnLst>
                              <p:par>
                                <p:cTn id="40" presetID="10" presetClass="exit" presetSubtype="0" fill="hold" grpId="10" nodeType="afterEffect">
                                  <p:stCondLst>
                                    <p:cond delay="0"/>
                                  </p:stCondLst>
                                  <p:iterate>
                                    <p:tmAbs val="0"/>
                                  </p:iterate>
                                  <p:childTnLst>
                                    <p:animEffect transition="out" filter="fade">
                                      <p:cBhvr>
                                        <p:cTn id="41" dur="500" fill="hold"/>
                                        <p:tgtEl>
                                          <p:spTgt spid="83"/>
                                        </p:tgtEl>
                                      </p:cBhvr>
                                    </p:animEffect>
                                    <p:set>
                                      <p:cBhvr>
                                        <p:cTn id="42" fill="hold">
                                          <p:stCondLst>
                                            <p:cond delay="499"/>
                                          </p:stCondLst>
                                        </p:cTn>
                                        <p:tgtEl>
                                          <p:spTgt spid="83"/>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grpId="11" nodeType="afterEffect">
                                  <p:stCondLst>
                                    <p:cond delay="0"/>
                                  </p:stCondLst>
                                  <p:iterate>
                                    <p:tmAbs val="0"/>
                                  </p:iterate>
                                  <p:childTnLst>
                                    <p:animEffect transition="out" filter="fade">
                                      <p:cBhvr>
                                        <p:cTn id="45" dur="500" fill="hold"/>
                                        <p:tgtEl>
                                          <p:spTgt spid="84"/>
                                        </p:tgtEl>
                                      </p:cBhvr>
                                    </p:animEffect>
                                    <p:set>
                                      <p:cBhvr>
                                        <p:cTn id="46" fill="hold">
                                          <p:stCondLst>
                                            <p:cond delay="499"/>
                                          </p:stCondLst>
                                        </p:cTn>
                                        <p:tgtEl>
                                          <p:spTgt spid="84"/>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12" nodeType="afterEffect">
                                  <p:stCondLst>
                                    <p:cond delay="0"/>
                                  </p:stCondLst>
                                  <p:iterate>
                                    <p:tmAbs val="0"/>
                                  </p:iterate>
                                  <p:childTnLst>
                                    <p:set>
                                      <p:cBhvr>
                                        <p:cTn id="49" fill="hold"/>
                                        <p:tgtEl>
                                          <p:spTgt spid="87"/>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grpId="13" nodeType="afterEffect">
                                  <p:stCondLst>
                                    <p:cond delay="0"/>
                                  </p:stCondLst>
                                  <p:iterate>
                                    <p:tmAbs val="0"/>
                                  </p:iterate>
                                  <p:childTnLst>
                                    <p:set>
                                      <p:cBhvr>
                                        <p:cTn id="52" fill="hold"/>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1" build="p" animBg="1" advAuto="0"/>
      <p:bldP spid="81" grpId="2" animBg="1" advAuto="0"/>
      <p:bldP spid="81" grpId="6" animBg="1" advAuto="0"/>
      <p:bldP spid="82" grpId="3" animBg="1" advAuto="0"/>
      <p:bldP spid="82" grpId="7" animBg="1" advAuto="0"/>
      <p:bldP spid="83" grpId="4" animBg="1" advAuto="0"/>
      <p:bldP spid="83" grpId="10" animBg="1" advAuto="0"/>
      <p:bldP spid="84" grpId="5" animBg="1" advAuto="0"/>
      <p:bldP spid="84" grpId="11" animBg="1" advAuto="0"/>
      <p:bldP spid="85" grpId="8" animBg="1" advAuto="0"/>
      <p:bldP spid="86" grpId="9" animBg="1" advAuto="0"/>
      <p:bldP spid="87" grpId="12" animBg="1" advAuto="0"/>
      <p:bldP spid="88" grpId="1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[Abstract]</a:t>
            </a:r>
          </a:p>
        </p:txBody>
      </p:sp>
      <p:sp>
        <p:nvSpPr>
          <p:cNvPr id="91" name="Shape 91"/>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a:lnSpc>
                <a:spcPct val="90000"/>
              </a:lnSpc>
              <a:spcBef>
                <a:spcPts val="600"/>
              </a:spcBef>
              <a:buChar char=""/>
              <a:defRPr sz="1800">
                <a:solidFill>
                  <a:srgbClr val="000000"/>
                </a:solidFill>
              </a:defRPr>
            </a:pPr>
            <a:r>
              <a:rPr sz="3200">
                <a:solidFill>
                  <a:srgbClr val="FFFFFF"/>
                </a:solidFill>
              </a:rPr>
              <a:t>When 2g of a Belgium </a:t>
            </a:r>
            <a:r>
              <a:rPr sz="3200" i="1">
                <a:solidFill>
                  <a:srgbClr val="FFFFFF"/>
                </a:solidFill>
              </a:rPr>
              <a:t>Mosasaur</a:t>
            </a:r>
            <a:r>
              <a:rPr sz="3200">
                <a:solidFill>
                  <a:srgbClr val="FFFFFF"/>
                </a:solidFill>
              </a:rPr>
              <a:t> were pretreated to remove contaminants the pMC was 4.68 or 24,600 RC years (Lindgren et al. 2011, PloS ONE, page 9). This </a:t>
            </a:r>
            <a:r>
              <a:rPr sz="3200" i="1">
                <a:solidFill>
                  <a:srgbClr val="FFFFFF"/>
                </a:solidFill>
              </a:rPr>
              <a:t>Mosasaur</a:t>
            </a:r>
            <a:r>
              <a:rPr sz="3200">
                <a:solidFill>
                  <a:srgbClr val="FFFFFF"/>
                </a:solidFill>
              </a:rPr>
              <a:t> age was also concordant with pMC’s for dinosaurs from TX to AK and China (no </a:t>
            </a:r>
            <a:r>
              <a:rPr sz="3200">
                <a:solidFill>
                  <a:srgbClr val="FFFFFF"/>
                </a:solidFill>
                <a:latin typeface="Symbol"/>
                <a:ea typeface="Symbol"/>
                <a:cs typeface="Symbol"/>
                <a:sym typeface="Symbol"/>
              </a:rPr>
              <a:t>δ</a:t>
            </a:r>
            <a:r>
              <a:rPr sz="3200">
                <a:solidFill>
                  <a:srgbClr val="FFFFFF"/>
                </a:solidFill>
              </a:rPr>
              <a:t> </a:t>
            </a:r>
            <a:r>
              <a:rPr sz="3200" baseline="30250">
                <a:solidFill>
                  <a:srgbClr val="FFFFFF"/>
                </a:solidFill>
              </a:rPr>
              <a:t>13</a:t>
            </a:r>
            <a:r>
              <a:rPr sz="3200">
                <a:solidFill>
                  <a:srgbClr val="FFFFFF"/>
                </a:solidFill>
              </a:rPr>
              <a:t>C).</a:t>
            </a:r>
          </a:p>
        </p:txBody>
      </p:sp>
      <p:sp>
        <p:nvSpPr>
          <p:cNvPr id="92" name="Shape 92"/>
          <p:cNvSpPr/>
          <p:nvPr/>
        </p:nvSpPr>
        <p:spPr>
          <a:xfrm flipH="1" flipV="1">
            <a:off x="3352800" y="2474118"/>
            <a:ext cx="3204534"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93" name="Shape 93"/>
          <p:cNvSpPr/>
          <p:nvPr/>
        </p:nvSpPr>
        <p:spPr>
          <a:xfrm flipH="1">
            <a:off x="3048000" y="3327400"/>
            <a:ext cx="2774454"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94" name="Shape 94"/>
          <p:cNvSpPr/>
          <p:nvPr/>
        </p:nvSpPr>
        <p:spPr>
          <a:xfrm>
            <a:off x="1835596" y="3149599"/>
            <a:ext cx="2209900" cy="7239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1">
                                            <p:bg/>
                                          </p:spTgt>
                                        </p:tgtEl>
                                        <p:attrNameLst>
                                          <p:attrName>style.visibility</p:attrName>
                                        </p:attrNameLst>
                                      </p:cBhvr>
                                      <p:to>
                                        <p:strVal val="visible"/>
                                      </p:to>
                                    </p:set>
                                    <p:animEffect transition="in" filter="wipe(left)">
                                      <p:cBhvr>
                                        <p:cTn id="7" dur="500"/>
                                        <p:tgtEl>
                                          <p:spTgt spid="91">
                                            <p:bg/>
                                          </p:spTgt>
                                        </p:tgtEl>
                                      </p:cBhvr>
                                    </p:animEffect>
                                  </p:childTnLst>
                                </p:cTn>
                              </p:par>
                              <p:par>
                                <p:cTn id="8" presetID="22" presetClass="entr" presetSubtype="8" fill="hold" grpId="1">
                                  <p:stCondLst>
                                    <p:cond delay="0"/>
                                  </p:stCondLst>
                                  <p:iterate>
                                    <p:tmAbs val="0"/>
                                  </p:iterate>
                                  <p:childTnLst>
                                    <p:set>
                                      <p:cBhvr>
                                        <p:cTn id="9" fill="hold"/>
                                        <p:tgtEl>
                                          <p:spTgt spid="91">
                                            <p:txEl>
                                              <p:pRg st="0" end="0"/>
                                            </p:txEl>
                                          </p:spTgt>
                                        </p:tgtEl>
                                        <p:attrNameLst>
                                          <p:attrName>style.visibility</p:attrName>
                                        </p:attrNameLst>
                                      </p:cBhvr>
                                      <p:to>
                                        <p:strVal val="visible"/>
                                      </p:to>
                                    </p:set>
                                    <p:animEffect transition="in" filter="wipe(left)">
                                      <p:cBhvr>
                                        <p:cTn id="10" dur="500"/>
                                        <p:tgtEl>
                                          <p:spTgt spid="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9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3" nodeType="afterEffect">
                                  <p:stCondLst>
                                    <p:cond delay="0"/>
                                  </p:stCondLst>
                                  <p:iterate>
                                    <p:tmAbs val="0"/>
                                  </p:iterate>
                                  <p:childTnLst>
                                    <p:set>
                                      <p:cBhvr>
                                        <p:cTn id="17" fill="hold"/>
                                        <p:tgtEl>
                                          <p:spTgt spid="9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4" nodeType="clickEffect">
                                  <p:stCondLst>
                                    <p:cond delay="0"/>
                                  </p:stCondLst>
                                  <p:iterate>
                                    <p:tmAbs val="0"/>
                                  </p:iterate>
                                  <p:childTnLst>
                                    <p:animEffect transition="out" filter="fade">
                                      <p:cBhvr>
                                        <p:cTn id="21" dur="2000" fill="hold"/>
                                        <p:tgtEl>
                                          <p:spTgt spid="92"/>
                                        </p:tgtEl>
                                      </p:cBhvr>
                                    </p:animEffect>
                                    <p:set>
                                      <p:cBhvr>
                                        <p:cTn id="22" fill="hold">
                                          <p:stCondLst>
                                            <p:cond delay="1999"/>
                                          </p:stCondLst>
                                        </p:cTn>
                                        <p:tgtEl>
                                          <p:spTgt spid="92"/>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grpId="5" nodeType="afterEffect">
                                  <p:stCondLst>
                                    <p:cond delay="0"/>
                                  </p:stCondLst>
                                  <p:iterate>
                                    <p:tmAbs val="0"/>
                                  </p:iterate>
                                  <p:childTnLst>
                                    <p:set>
                                      <p:cBhvr>
                                        <p:cTn id="25" fill="hold"/>
                                        <p:tgtEl>
                                          <p:spTgt spid="94"/>
                                        </p:tgtEl>
                                        <p:attrNameLst>
                                          <p:attrName>style.visibility</p:attrName>
                                        </p:attrNameLst>
                                      </p:cBhvr>
                                      <p:to>
                                        <p:strVal val="visible"/>
                                      </p:to>
                                    </p:set>
                                  </p:childTnLst>
                                </p:cTn>
                              </p:par>
                            </p:childTnLst>
                          </p:cTn>
                        </p:par>
                        <p:par>
                          <p:cTn id="26" fill="hold">
                            <p:stCondLst>
                              <p:cond delay="2000"/>
                            </p:stCondLst>
                            <p:childTnLst>
                              <p:par>
                                <p:cTn id="27" presetID="10" presetClass="exit" presetSubtype="0" fill="hold" grpId="6" nodeType="afterEffect">
                                  <p:stCondLst>
                                    <p:cond delay="0"/>
                                  </p:stCondLst>
                                  <p:iterate>
                                    <p:tmAbs val="0"/>
                                  </p:iterate>
                                  <p:childTnLst>
                                    <p:animEffect transition="out" filter="fade">
                                      <p:cBhvr>
                                        <p:cTn id="28" dur="2000" fill="hold"/>
                                        <p:tgtEl>
                                          <p:spTgt spid="93"/>
                                        </p:tgtEl>
                                      </p:cBhvr>
                                    </p:animEffect>
                                    <p:set>
                                      <p:cBhvr>
                                        <p:cTn id="29" fill="hold">
                                          <p:stCondLst>
                                            <p:cond delay="19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build="p" animBg="1" advAuto="0"/>
      <p:bldP spid="92" grpId="2" animBg="1" advAuto="0"/>
      <p:bldP spid="92" grpId="4" animBg="1" advAuto="0"/>
      <p:bldP spid="93" grpId="3" animBg="1" advAuto="0"/>
      <p:bldP spid="93" grpId="6" animBg="1" advAuto="0"/>
      <p:bldP spid="94" grpId="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[Abstract]</a:t>
            </a:r>
          </a:p>
        </p:txBody>
      </p:sp>
      <p:sp>
        <p:nvSpPr>
          <p:cNvPr id="97" name="Shape 97"/>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7175" lvl="0" indent="-257175">
              <a:lnSpc>
                <a:spcPct val="90000"/>
              </a:lnSpc>
              <a:spcBef>
                <a:spcPts val="500"/>
              </a:spcBef>
              <a:buChar char=""/>
              <a:defRPr sz="1800">
                <a:solidFill>
                  <a:srgbClr val="000000"/>
                </a:solidFill>
              </a:defRPr>
            </a:pPr>
            <a:r>
              <a:rPr sz="2400">
                <a:solidFill>
                  <a:srgbClr val="FFFFFF"/>
                </a:solidFill>
                <a:latin typeface="Symbol"/>
                <a:ea typeface="Symbol"/>
                <a:cs typeface="Symbol"/>
                <a:sym typeface="Symbol"/>
              </a:rPr>
              <a:t>δ</a:t>
            </a:r>
            <a:r>
              <a:rPr sz="2400" baseline="30000">
                <a:solidFill>
                  <a:srgbClr val="FFFFFF"/>
                </a:solidFill>
              </a:rPr>
              <a:t>13</a:t>
            </a:r>
            <a:r>
              <a:rPr sz="2400">
                <a:solidFill>
                  <a:srgbClr val="FFFFFF"/>
                </a:solidFill>
              </a:rPr>
              <a:t>C values in this study were similar to dinosaur </a:t>
            </a:r>
            <a:r>
              <a:rPr sz="2400">
                <a:solidFill>
                  <a:srgbClr val="FFFFFF"/>
                </a:solidFill>
                <a:latin typeface="Symbol"/>
                <a:ea typeface="Symbol"/>
                <a:cs typeface="Symbol"/>
                <a:sym typeface="Symbol"/>
              </a:rPr>
              <a:t>δ</a:t>
            </a:r>
            <a:r>
              <a:rPr sz="2400" baseline="30000">
                <a:solidFill>
                  <a:srgbClr val="FFFFFF"/>
                </a:solidFill>
              </a:rPr>
              <a:t>13</a:t>
            </a:r>
            <a:r>
              <a:rPr sz="2400">
                <a:solidFill>
                  <a:srgbClr val="FFFFFF"/>
                </a:solidFill>
              </a:rPr>
              <a:t>C values from the Judith River formation in Alberta, Canada that also reported </a:t>
            </a:r>
            <a:r>
              <a:rPr sz="2400">
                <a:solidFill>
                  <a:srgbClr val="FFFFFF"/>
                </a:solidFill>
                <a:latin typeface="Symbol"/>
                <a:ea typeface="Symbol"/>
                <a:cs typeface="Symbol"/>
                <a:sym typeface="Symbol"/>
              </a:rPr>
              <a:t>δ</a:t>
            </a:r>
            <a:r>
              <a:rPr sz="2400" baseline="30000">
                <a:solidFill>
                  <a:srgbClr val="FFFFFF"/>
                </a:solidFill>
              </a:rPr>
              <a:t>15</a:t>
            </a:r>
            <a:r>
              <a:rPr sz="2400">
                <a:solidFill>
                  <a:srgbClr val="FFFFFF"/>
                </a:solidFill>
              </a:rPr>
              <a:t>N but not pMC’s (Ostrom et al. 1993, Geology, v. 21). Radiocarbon methods are valuable in geochronology (accuracy to ≥40,000 RC years in varved Lake Suigetsu, Japan). Sediments deposit as function of particle size and density, not time in moving waters so this helps explain pMC’s in dinosaur bones (Berthault 2002, </a:t>
            </a:r>
            <a:r>
              <a:rPr sz="2400" i="1">
                <a:solidFill>
                  <a:srgbClr val="FFFFFF"/>
                </a:solidFill>
              </a:rPr>
              <a:t>Geodesy and Geodynamics</a:t>
            </a:r>
            <a:r>
              <a:rPr sz="2400">
                <a:solidFill>
                  <a:srgbClr val="FFFFFF"/>
                </a:solidFill>
              </a:rPr>
              <a:t> 22, China). Primary areas for further fossil studies would be Alberta, Canada, Gobi Desert and Zhucheng, China.</a:t>
            </a:r>
          </a:p>
        </p:txBody>
      </p:sp>
      <p:sp>
        <p:nvSpPr>
          <p:cNvPr id="98" name="Shape 98"/>
          <p:cNvSpPr/>
          <p:nvPr/>
        </p:nvSpPr>
        <p:spPr>
          <a:xfrm flipH="1" flipV="1">
            <a:off x="1066799" y="2681287"/>
            <a:ext cx="7203408"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99" name="Shape 99"/>
          <p:cNvSpPr/>
          <p:nvPr/>
        </p:nvSpPr>
        <p:spPr>
          <a:xfrm flipH="1" flipV="1">
            <a:off x="1066799" y="2349499"/>
            <a:ext cx="6699071"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100" name="Shape 100"/>
          <p:cNvSpPr/>
          <p:nvPr/>
        </p:nvSpPr>
        <p:spPr>
          <a:xfrm flipH="1" flipV="1">
            <a:off x="1066799" y="3011487"/>
            <a:ext cx="4678873"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101" name="Shape 101"/>
          <p:cNvSpPr/>
          <p:nvPr/>
        </p:nvSpPr>
        <p:spPr>
          <a:xfrm flipH="1">
            <a:off x="5867399" y="4876800"/>
            <a:ext cx="2144196" cy="0"/>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102" name="Shape 102"/>
          <p:cNvSpPr/>
          <p:nvPr/>
        </p:nvSpPr>
        <p:spPr>
          <a:xfrm flipH="1" flipV="1">
            <a:off x="1052382" y="5181600"/>
            <a:ext cx="6537846"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
        <p:nvSpPr>
          <p:cNvPr id="103" name="Shape 103"/>
          <p:cNvSpPr/>
          <p:nvPr/>
        </p:nvSpPr>
        <p:spPr>
          <a:xfrm flipH="1" flipV="1">
            <a:off x="1066799" y="5499099"/>
            <a:ext cx="3657601" cy="1"/>
          </a:xfrm>
          <a:prstGeom prst="line">
            <a:avLst/>
          </a:prstGeom>
          <a:ln>
            <a:solidFill>
              <a:srgbClr val="FF0000"/>
            </a:solidFill>
            <a:round/>
          </a:ln>
        </p:spPr>
        <p:txBody>
          <a:bodyPr lIns="0" tIns="0" rIns="0" bIns="0"/>
          <a:lstStyle/>
          <a:p>
            <a:pPr lvl="0" algn="l" defTabSz="457200">
              <a:defRPr sz="1200">
                <a:latin typeface="+mn-lt"/>
                <a:ea typeface="+mn-ea"/>
                <a:cs typeface="+mn-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7">
                                            <p:bg/>
                                          </p:spTgt>
                                        </p:tgtEl>
                                        <p:attrNameLst>
                                          <p:attrName>style.visibility</p:attrName>
                                        </p:attrNameLst>
                                      </p:cBhvr>
                                      <p:to>
                                        <p:strVal val="visible"/>
                                      </p:to>
                                    </p:set>
                                    <p:animEffect transition="in" filter="wipe(left)">
                                      <p:cBhvr>
                                        <p:cTn id="7" dur="500"/>
                                        <p:tgtEl>
                                          <p:spTgt spid="97">
                                            <p:bg/>
                                          </p:spTgt>
                                        </p:tgtEl>
                                      </p:cBhvr>
                                    </p:animEffect>
                                  </p:childTnLst>
                                </p:cTn>
                              </p:par>
                              <p:par>
                                <p:cTn id="8" presetID="22" presetClass="entr" presetSubtype="8" fill="hold" grpId="1">
                                  <p:stCondLst>
                                    <p:cond delay="0"/>
                                  </p:stCondLst>
                                  <p:iterate>
                                    <p:tmAbs val="0"/>
                                  </p:iterate>
                                  <p:childTnLst>
                                    <p:set>
                                      <p:cBhvr>
                                        <p:cTn id="9" fill="hold"/>
                                        <p:tgtEl>
                                          <p:spTgt spid="97">
                                            <p:txEl>
                                              <p:pRg st="0" end="0"/>
                                            </p:txEl>
                                          </p:spTgt>
                                        </p:tgtEl>
                                        <p:attrNameLst>
                                          <p:attrName>style.visibility</p:attrName>
                                        </p:attrNameLst>
                                      </p:cBhvr>
                                      <p:to>
                                        <p:strVal val="visible"/>
                                      </p:to>
                                    </p:set>
                                    <p:animEffect transition="in" filter="wipe(left)">
                                      <p:cBhvr>
                                        <p:cTn id="10" dur="500"/>
                                        <p:tgtEl>
                                          <p:spTgt spid="97">
                                            <p:txEl>
                                              <p:pRg st="0" end="0"/>
                                            </p:txEl>
                                          </p:spTgt>
                                        </p:tgtEl>
                                      </p:cBhvr>
                                    </p:animEffect>
                                  </p:childTnLst>
                                </p:cTn>
                              </p:par>
                            </p:childTnLst>
                          </p:cTn>
                        </p:par>
                        <p:par>
                          <p:cTn id="11" fill="hold">
                            <p:stCondLst>
                              <p:cond delay="500"/>
                            </p:stCondLst>
                            <p:childTnLst>
                              <p:par>
                                <p:cTn id="12" presetID="22" presetClass="entr" presetSubtype="8" fill="hold" grpId="2" nodeType="afterEffect">
                                  <p:stCondLst>
                                    <p:cond delay="0"/>
                                  </p:stCondLst>
                                  <p:iterate>
                                    <p:tmAbs val="0"/>
                                  </p:iterate>
                                  <p:childTnLst>
                                    <p:set>
                                      <p:cBhvr>
                                        <p:cTn id="13" fill="hold"/>
                                        <p:tgtEl>
                                          <p:spTgt spid="98"/>
                                        </p:tgtEl>
                                        <p:attrNameLst>
                                          <p:attrName>style.visibility</p:attrName>
                                        </p:attrNameLst>
                                      </p:cBhvr>
                                      <p:to>
                                        <p:strVal val="visible"/>
                                      </p:to>
                                    </p:set>
                                    <p:animEffect transition="in" filter="wipe(left)">
                                      <p:cBhvr>
                                        <p:cTn id="14" dur="1000"/>
                                        <p:tgtEl>
                                          <p:spTgt spid="98"/>
                                        </p:tgtEl>
                                      </p:cBhvr>
                                    </p:animEffect>
                                  </p:childTnLst>
                                </p:cTn>
                              </p:par>
                            </p:childTnLst>
                          </p:cTn>
                        </p:par>
                        <p:par>
                          <p:cTn id="15" fill="hold">
                            <p:stCondLst>
                              <p:cond delay="1500"/>
                            </p:stCondLst>
                            <p:childTnLst>
                              <p:par>
                                <p:cTn id="16" presetID="22" presetClass="entr" presetSubtype="8" fill="hold" grpId="3" nodeType="afterEffect">
                                  <p:stCondLst>
                                    <p:cond delay="0"/>
                                  </p:stCondLst>
                                  <p:iterate>
                                    <p:tmAbs val="0"/>
                                  </p:iterate>
                                  <p:childTnLst>
                                    <p:set>
                                      <p:cBhvr>
                                        <p:cTn id="17" fill="hold"/>
                                        <p:tgtEl>
                                          <p:spTgt spid="99"/>
                                        </p:tgtEl>
                                        <p:attrNameLst>
                                          <p:attrName>style.visibility</p:attrName>
                                        </p:attrNameLst>
                                      </p:cBhvr>
                                      <p:to>
                                        <p:strVal val="visible"/>
                                      </p:to>
                                    </p:set>
                                    <p:animEffect transition="in" filter="wipe(left)">
                                      <p:cBhvr>
                                        <p:cTn id="18" dur="1000"/>
                                        <p:tgtEl>
                                          <p:spTgt spid="99"/>
                                        </p:tgtEl>
                                      </p:cBhvr>
                                    </p:animEffect>
                                  </p:childTnLst>
                                </p:cTn>
                              </p:par>
                            </p:childTnLst>
                          </p:cTn>
                        </p:par>
                        <p:par>
                          <p:cTn id="19" fill="hold">
                            <p:stCondLst>
                              <p:cond delay="2500"/>
                            </p:stCondLst>
                            <p:childTnLst>
                              <p:par>
                                <p:cTn id="20" presetID="22" presetClass="entr" presetSubtype="8" fill="hold" grpId="4" nodeType="afterEffect">
                                  <p:stCondLst>
                                    <p:cond delay="0"/>
                                  </p:stCondLst>
                                  <p:iterate>
                                    <p:tmAbs val="0"/>
                                  </p:iterate>
                                  <p:childTnLst>
                                    <p:set>
                                      <p:cBhvr>
                                        <p:cTn id="21" fill="hold"/>
                                        <p:tgtEl>
                                          <p:spTgt spid="100"/>
                                        </p:tgtEl>
                                        <p:attrNameLst>
                                          <p:attrName>style.visibility</p:attrName>
                                        </p:attrNameLst>
                                      </p:cBhvr>
                                      <p:to>
                                        <p:strVal val="visible"/>
                                      </p:to>
                                    </p:set>
                                    <p:animEffect transition="in" filter="wipe(left)">
                                      <p:cBhvr>
                                        <p:cTn id="22" dur="10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iterate>
                                    <p:tmAbs val="0"/>
                                  </p:iterate>
                                  <p:childTnLst>
                                    <p:set>
                                      <p:cBhvr>
                                        <p:cTn id="26" fill="hold"/>
                                        <p:tgtEl>
                                          <p:spTgt spid="10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6" nodeType="afterEffect">
                                  <p:stCondLst>
                                    <p:cond delay="0"/>
                                  </p:stCondLst>
                                  <p:iterate>
                                    <p:tmAbs val="0"/>
                                  </p:iterate>
                                  <p:childTnLst>
                                    <p:set>
                                      <p:cBhvr>
                                        <p:cTn id="29" fill="hold"/>
                                        <p:tgtEl>
                                          <p:spTgt spid="10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7" nodeType="afterEffect">
                                  <p:stCondLst>
                                    <p:cond delay="0"/>
                                  </p:stCondLst>
                                  <p:iterate>
                                    <p:tmAbs val="0"/>
                                  </p:iterate>
                                  <p:childTnLst>
                                    <p:set>
                                      <p:cBhvr>
                                        <p:cTn id="32" fill="hold"/>
                                        <p:tgtEl>
                                          <p:spTgt spid="103"/>
                                        </p:tgtEl>
                                        <p:attrNameLst>
                                          <p:attrName>style.visibility</p:attrName>
                                        </p:attrNameLst>
                                      </p:cBhvr>
                                      <p:to>
                                        <p:strVal val="visible"/>
                                      </p:to>
                                    </p:set>
                                  </p:childTnLst>
                                </p:cTn>
                              </p:par>
                            </p:childTnLst>
                          </p:cTn>
                        </p:par>
                        <p:par>
                          <p:cTn id="33" fill="hold">
                            <p:stCondLst>
                              <p:cond delay="0"/>
                            </p:stCondLst>
                            <p:childTnLst>
                              <p:par>
                                <p:cTn id="34" presetID="10" presetClass="exit" presetSubtype="0" fill="hold" grpId="8" nodeType="afterEffect">
                                  <p:stCondLst>
                                    <p:cond delay="0"/>
                                  </p:stCondLst>
                                  <p:iterate>
                                    <p:tmAbs val="0"/>
                                  </p:iterate>
                                  <p:childTnLst>
                                    <p:animEffect transition="out" filter="fade">
                                      <p:cBhvr>
                                        <p:cTn id="35" dur="2000" fill="hold"/>
                                        <p:tgtEl>
                                          <p:spTgt spid="98"/>
                                        </p:tgtEl>
                                      </p:cBhvr>
                                    </p:animEffect>
                                    <p:set>
                                      <p:cBhvr>
                                        <p:cTn id="36" fill="hold">
                                          <p:stCondLst>
                                            <p:cond delay="1999"/>
                                          </p:stCondLst>
                                        </p:cTn>
                                        <p:tgtEl>
                                          <p:spTgt spid="98"/>
                                        </p:tgtEl>
                                        <p:attrNameLst>
                                          <p:attrName>style.visibility</p:attrName>
                                        </p:attrNameLst>
                                      </p:cBhvr>
                                      <p:to>
                                        <p:strVal val="hidden"/>
                                      </p:to>
                                    </p:set>
                                  </p:childTnLst>
                                </p:cTn>
                              </p:par>
                            </p:childTnLst>
                          </p:cTn>
                        </p:par>
                        <p:par>
                          <p:cTn id="37" fill="hold">
                            <p:stCondLst>
                              <p:cond delay="2000"/>
                            </p:stCondLst>
                            <p:childTnLst>
                              <p:par>
                                <p:cTn id="38" presetID="10" presetClass="exit" presetSubtype="0" fill="hold" grpId="9" nodeType="afterEffect">
                                  <p:stCondLst>
                                    <p:cond delay="0"/>
                                  </p:stCondLst>
                                  <p:iterate>
                                    <p:tmAbs val="0"/>
                                  </p:iterate>
                                  <p:childTnLst>
                                    <p:animEffect transition="out" filter="fade">
                                      <p:cBhvr>
                                        <p:cTn id="39" dur="2000" fill="hold"/>
                                        <p:tgtEl>
                                          <p:spTgt spid="99"/>
                                        </p:tgtEl>
                                      </p:cBhvr>
                                    </p:animEffect>
                                    <p:set>
                                      <p:cBhvr>
                                        <p:cTn id="40" fill="hold">
                                          <p:stCondLst>
                                            <p:cond delay="1999"/>
                                          </p:stCondLst>
                                        </p:cTn>
                                        <p:tgtEl>
                                          <p:spTgt spid="99"/>
                                        </p:tgtEl>
                                        <p:attrNameLst>
                                          <p:attrName>style.visibility</p:attrName>
                                        </p:attrNameLst>
                                      </p:cBhvr>
                                      <p:to>
                                        <p:strVal val="hidden"/>
                                      </p:to>
                                    </p:set>
                                  </p:childTnLst>
                                </p:cTn>
                              </p:par>
                            </p:childTnLst>
                          </p:cTn>
                        </p:par>
                        <p:par>
                          <p:cTn id="41" fill="hold">
                            <p:stCondLst>
                              <p:cond delay="4000"/>
                            </p:stCondLst>
                            <p:childTnLst>
                              <p:par>
                                <p:cTn id="42" presetID="10" presetClass="exit" presetSubtype="0" fill="hold" grpId="10" nodeType="afterEffect">
                                  <p:stCondLst>
                                    <p:cond delay="0"/>
                                  </p:stCondLst>
                                  <p:iterate>
                                    <p:tmAbs val="0"/>
                                  </p:iterate>
                                  <p:childTnLst>
                                    <p:animEffect transition="out" filter="fade">
                                      <p:cBhvr>
                                        <p:cTn id="43" dur="2000" fill="hold"/>
                                        <p:tgtEl>
                                          <p:spTgt spid="100"/>
                                        </p:tgtEl>
                                      </p:cBhvr>
                                    </p:animEffect>
                                    <p:set>
                                      <p:cBhvr>
                                        <p:cTn id="44" fill="hold">
                                          <p:stCondLst>
                                            <p:cond delay="19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1" build="p" animBg="1" advAuto="0"/>
      <p:bldP spid="98" grpId="2" animBg="1" advAuto="0"/>
      <p:bldP spid="98" grpId="8" animBg="1" advAuto="0"/>
      <p:bldP spid="99" grpId="3" animBg="1" advAuto="0"/>
      <p:bldP spid="99" grpId="9" animBg="1" advAuto="0"/>
      <p:bldP spid="100" grpId="4" animBg="1" advAuto="0"/>
      <p:bldP spid="100" grpId="10" animBg="1" advAuto="0"/>
      <p:bldP spid="101" grpId="5" animBg="1" advAuto="0"/>
      <p:bldP spid="102" grpId="6" animBg="1" advAuto="0"/>
      <p:bldP spid="103" grpId="7"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The Missing Presentation</a:t>
            </a:r>
          </a:p>
        </p:txBody>
      </p:sp>
      <p:sp>
        <p:nvSpPr>
          <p:cNvPr id="106" name="Shape 106"/>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The presentation is on YouTube</a:t>
            </a:r>
          </a:p>
          <a:p>
            <a:pPr lvl="0">
              <a:buChar char=""/>
              <a:defRPr sz="1800">
                <a:solidFill>
                  <a:srgbClr val="000000"/>
                </a:solidFill>
              </a:defRPr>
            </a:pPr>
            <a:r>
              <a:rPr sz="3200" u="sng">
                <a:solidFill>
                  <a:srgbClr val="66CCFF"/>
                </a:solidFill>
                <a:uFill>
                  <a:solidFill>
                    <a:srgbClr val="66CCFF"/>
                  </a:solidFill>
                </a:uFill>
                <a:hlinkClick r:id="rId2"/>
              </a:rPr>
              <a:t>https://www.youtube.com/watch?v=QbdH3l1UjPQ</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06">
                                            <p:bg/>
                                          </p:spTgt>
                                        </p:tgtEl>
                                        <p:attrNameLst>
                                          <p:attrName>style.visibility</p:attrName>
                                        </p:attrNameLst>
                                      </p:cBhvr>
                                      <p:to>
                                        <p:strVal val="visible"/>
                                      </p:to>
                                    </p:set>
                                    <p:animEffect transition="in" filter="wipe(left)">
                                      <p:cBhvr>
                                        <p:cTn id="7" dur="500"/>
                                        <p:tgtEl>
                                          <p:spTgt spid="106">
                                            <p:bg/>
                                          </p:spTgt>
                                        </p:tgtEl>
                                      </p:cBhvr>
                                    </p:animEffect>
                                  </p:childTnLst>
                                </p:cTn>
                              </p:par>
                              <p:par>
                                <p:cTn id="8" presetID="22" presetClass="entr" presetSubtype="8" fill="hold" grpId="1">
                                  <p:stCondLst>
                                    <p:cond delay="0"/>
                                  </p:stCondLst>
                                  <p:iterate>
                                    <p:tmAbs val="0"/>
                                  </p:iterate>
                                  <p:childTnLst>
                                    <p:set>
                                      <p:cBhvr>
                                        <p:cTn id="9" fill="hold"/>
                                        <p:tgtEl>
                                          <p:spTgt spid="106">
                                            <p:txEl>
                                              <p:pRg st="0" end="0"/>
                                            </p:txEl>
                                          </p:spTgt>
                                        </p:tgtEl>
                                        <p:attrNameLst>
                                          <p:attrName>style.visibility</p:attrName>
                                        </p:attrNameLst>
                                      </p:cBhvr>
                                      <p:to>
                                        <p:strVal val="visible"/>
                                      </p:to>
                                    </p:set>
                                    <p:animEffect transition="in" filter="wipe(left)">
                                      <p:cBhvr>
                                        <p:cTn id="10" dur="500"/>
                                        <p:tgtEl>
                                          <p:spTgt spid="106">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106">
                                            <p:txEl>
                                              <p:pRg st="1" end="1"/>
                                            </p:txEl>
                                          </p:spTgt>
                                        </p:tgtEl>
                                        <p:attrNameLst>
                                          <p:attrName>style.visibility</p:attrName>
                                        </p:attrNameLst>
                                      </p:cBhvr>
                                      <p:to>
                                        <p:strVal val="visible"/>
                                      </p:to>
                                    </p:set>
                                    <p:animEffect transition="in" filter="wipe(left)">
                                      <p:cBhvr>
                                        <p:cTn id="14" dur="500"/>
                                        <p:tgtEl>
                                          <p:spTgt spid="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a1.jpg" descr="a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100000">
                                          <p:val>
                                            <p:strVal val="#ppt_x"/>
                                          </p:val>
                                        </p:tav>
                                      </p:tavLst>
                                    </p:anim>
                                    <p:anim calcmode="lin" valueType="num">
                                      <p:cBhvr>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a016.jpg" descr="a016"/>
          <p:cNvPicPr/>
          <p:nvPr/>
        </p:nvPicPr>
        <p:blipFill>
          <a:blip r:embed="rId2">
            <a:extLst/>
          </a:blip>
          <a:stretch>
            <a:fillRect/>
          </a:stretch>
        </p:blipFill>
        <p:spPr>
          <a:xfrm>
            <a:off x="0" y="101600"/>
            <a:ext cx="9144000" cy="66548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a1.jpg" descr="a1"/>
          <p:cNvPicPr/>
          <p:nvPr/>
        </p:nvPicPr>
        <p:blipFill>
          <a:blip r:embed="rId2">
            <a:extLst/>
          </a:blip>
          <a:stretch>
            <a:fillRect/>
          </a:stretch>
        </p:blipFill>
        <p:spPr>
          <a:xfrm>
            <a:off x="0" y="88900"/>
            <a:ext cx="9144000" cy="6680200"/>
          </a:xfrm>
          <a:prstGeom prst="rect">
            <a:avLst/>
          </a:prstGeom>
          <a:ln w="12700">
            <a:miter lim="400000"/>
          </a:ln>
        </p:spPr>
      </p:pic>
      <p:sp>
        <p:nvSpPr>
          <p:cNvPr id="113" name="Shape 113"/>
          <p:cNvSpPr/>
          <p:nvPr/>
        </p:nvSpPr>
        <p:spPr>
          <a:xfrm>
            <a:off x="4419599" y="1676399"/>
            <a:ext cx="1676401" cy="1676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14" name="Shape 114"/>
          <p:cNvSpPr/>
          <p:nvPr/>
        </p:nvSpPr>
        <p:spPr>
          <a:xfrm>
            <a:off x="3886199" y="3428999"/>
            <a:ext cx="838201" cy="990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14"/>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grpId="3" nodeType="afterEffect">
                                  <p:stCondLst>
                                    <p:cond delay="0"/>
                                  </p:stCondLst>
                                  <p:iterate>
                                    <p:tmAbs val="0"/>
                                  </p:iterate>
                                  <p:childTnLst>
                                    <p:animEffect transition="out" filter="fade">
                                      <p:cBhvr>
                                        <p:cTn id="13" dur="2000" fill="hold"/>
                                        <p:tgtEl>
                                          <p:spTgt spid="113"/>
                                        </p:tgtEl>
                                      </p:cBhvr>
                                    </p:animEffect>
                                    <p:set>
                                      <p:cBhvr>
                                        <p:cTn id="14" fill="hold">
                                          <p:stCondLst>
                                            <p:cond delay="1999"/>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P spid="113" grpId="3" animBg="1" advAuto="0"/>
      <p:bldP spid="11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The Missing Presentation</a:t>
            </a:r>
          </a:p>
        </p:txBody>
      </p:sp>
      <p:sp>
        <p:nvSpPr>
          <p:cNvPr id="12" name="Shape 12"/>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2012  meeting of the American Geophysical Union and the Asia Oceania Geosciences Society</a:t>
            </a:r>
          </a:p>
          <a:p>
            <a:pPr lvl="0">
              <a:buChar char=""/>
              <a:defRPr sz="1800">
                <a:solidFill>
                  <a:srgbClr val="000000"/>
                </a:solidFill>
              </a:defRPr>
            </a:pPr>
            <a:r>
              <a:rPr sz="3200">
                <a:solidFill>
                  <a:srgbClr val="FFFFFF"/>
                </a:solidFill>
              </a:rPr>
              <a:t>11-15 August, Singapore</a:t>
            </a:r>
          </a:p>
          <a:p>
            <a:pPr lvl="0">
              <a:buChar char=""/>
              <a:defRPr sz="1800">
                <a:solidFill>
                  <a:srgbClr val="000000"/>
                </a:solidFill>
              </a:defRPr>
            </a:pPr>
            <a:r>
              <a:rPr sz="3200" u="sng">
                <a:solidFill>
                  <a:srgbClr val="66CCFF"/>
                </a:solidFill>
                <a:uFill>
                  <a:solidFill>
                    <a:srgbClr val="66CCFF"/>
                  </a:solidFill>
                </a:uFill>
                <a:hlinkClick r:id="rId2"/>
              </a:rPr>
              <a:t>http://www.asiaoceania.org/aogs2012/mars2/timetable.asp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
                                            <p:bg/>
                                          </p:spTgt>
                                        </p:tgtEl>
                                        <p:attrNameLst>
                                          <p:attrName>style.visibility</p:attrName>
                                        </p:attrNameLst>
                                      </p:cBhvr>
                                      <p:to>
                                        <p:strVal val="visible"/>
                                      </p:to>
                                    </p:set>
                                    <p:animEffect transition="in" filter="wipe(left)">
                                      <p:cBhvr>
                                        <p:cTn id="7" dur="500"/>
                                        <p:tgtEl>
                                          <p:spTgt spid="12">
                                            <p:bg/>
                                          </p:spTgt>
                                        </p:tgtEl>
                                      </p:cBhvr>
                                    </p:animEffect>
                                  </p:childTnLst>
                                </p:cTn>
                              </p:par>
                              <p:par>
                                <p:cTn id="8" presetID="22" presetClass="entr" presetSubtype="8" fill="hold" grpId="1">
                                  <p:stCondLst>
                                    <p:cond delay="0"/>
                                  </p:stCondLst>
                                  <p:iterate>
                                    <p:tmAbs val="0"/>
                                  </p:iterate>
                                  <p:childTnLst>
                                    <p:set>
                                      <p:cBhvr>
                                        <p:cTn id="9" fill="hold"/>
                                        <p:tgtEl>
                                          <p:spTgt spid="12">
                                            <p:txEl>
                                              <p:pRg st="0" end="0"/>
                                            </p:txEl>
                                          </p:spTgt>
                                        </p:tgtEl>
                                        <p:attrNameLst>
                                          <p:attrName>style.visibility</p:attrName>
                                        </p:attrNameLst>
                                      </p:cBhvr>
                                      <p:to>
                                        <p:strVal val="visible"/>
                                      </p:to>
                                    </p:set>
                                    <p:animEffect transition="in" filter="wipe(left)">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2">
                                            <p:txEl>
                                              <p:pRg st="2" end="2"/>
                                            </p:txEl>
                                          </p:spTgt>
                                        </p:tgtEl>
                                        <p:attrNameLst>
                                          <p:attrName>style.visibility</p:attrName>
                                        </p:attrNameLst>
                                      </p:cBhvr>
                                      <p:to>
                                        <p:strVal val="visible"/>
                                      </p:to>
                                    </p:set>
                                    <p:animEffect transition="in" filter="wipe(left)">
                                      <p:cBhvr>
                                        <p:cTn id="2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a8.jpg" descr="a8"/>
          <p:cNvPicPr/>
          <p:nvPr/>
        </p:nvPicPr>
        <p:blipFill>
          <a:blip r:embed="rId2">
            <a:extLst/>
          </a:blip>
          <a:stretch>
            <a:fillRect/>
          </a:stretch>
        </p:blipFill>
        <p:spPr>
          <a:xfrm>
            <a:off x="0" y="107950"/>
            <a:ext cx="9144000" cy="6642100"/>
          </a:xfrm>
          <a:prstGeom prst="rect">
            <a:avLst/>
          </a:prstGeom>
          <a:ln w="12700">
            <a:miter lim="400000"/>
          </a:ln>
        </p:spPr>
      </p:pic>
      <p:sp>
        <p:nvSpPr>
          <p:cNvPr id="117" name="Shape 117"/>
          <p:cNvSpPr/>
          <p:nvPr/>
        </p:nvSpPr>
        <p:spPr>
          <a:xfrm>
            <a:off x="761999" y="2209800"/>
            <a:ext cx="3962401" cy="2590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18" name="Shape 118"/>
          <p:cNvSpPr/>
          <p:nvPr/>
        </p:nvSpPr>
        <p:spPr>
          <a:xfrm>
            <a:off x="4419599" y="2514599"/>
            <a:ext cx="2057401" cy="1981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19" name="Shape 119"/>
          <p:cNvSpPr/>
          <p:nvPr/>
        </p:nvSpPr>
        <p:spPr>
          <a:xfrm>
            <a:off x="6095999" y="4190999"/>
            <a:ext cx="2362202" cy="1447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2" nodeType="clickEffect">
                                  <p:stCondLst>
                                    <p:cond delay="0"/>
                                  </p:stCondLst>
                                  <p:iterate>
                                    <p:tmAbs val="0"/>
                                  </p:iterate>
                                  <p:childTnLst>
                                    <p:animEffect transition="out" filter="fade">
                                      <p:cBhvr>
                                        <p:cTn id="10" dur="2000" fill="hold"/>
                                        <p:tgtEl>
                                          <p:spTgt spid="117"/>
                                        </p:tgtEl>
                                      </p:cBhvr>
                                    </p:animEffect>
                                    <p:set>
                                      <p:cBhvr>
                                        <p:cTn id="11" fill="hold">
                                          <p:stCondLst>
                                            <p:cond delay="1999"/>
                                          </p:stCondLst>
                                        </p:cTn>
                                        <p:tgtEl>
                                          <p:spTgt spid="117"/>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grpId="3" nodeType="afterEffect">
                                  <p:stCondLst>
                                    <p:cond delay="0"/>
                                  </p:stCondLst>
                                  <p:iterate>
                                    <p:tmAbs val="0"/>
                                  </p:iterate>
                                  <p:childTnLst>
                                    <p:set>
                                      <p:cBhvr>
                                        <p:cTn id="14" fill="hold"/>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4" nodeType="clickEffect">
                                  <p:stCondLst>
                                    <p:cond delay="0"/>
                                  </p:stCondLst>
                                  <p:iterate>
                                    <p:tmAbs val="0"/>
                                  </p:iterate>
                                  <p:childTnLst>
                                    <p:animEffect transition="out" filter="fade">
                                      <p:cBhvr>
                                        <p:cTn id="18" dur="2000" fill="hold"/>
                                        <p:tgtEl>
                                          <p:spTgt spid="118"/>
                                        </p:tgtEl>
                                      </p:cBhvr>
                                    </p:animEffect>
                                    <p:set>
                                      <p:cBhvr>
                                        <p:cTn id="19" fill="hold">
                                          <p:stCondLst>
                                            <p:cond delay="1999"/>
                                          </p:stCondLst>
                                        </p:cTn>
                                        <p:tgtEl>
                                          <p:spTgt spid="118"/>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grpId="5" nodeType="afterEffect">
                                  <p:stCondLst>
                                    <p:cond delay="0"/>
                                  </p:stCondLst>
                                  <p:iterate>
                                    <p:tmAbs val="0"/>
                                  </p:iterate>
                                  <p:childTnLst>
                                    <p:set>
                                      <p:cBhvr>
                                        <p:cTn id="22" fill="hold"/>
                                        <p:tgtEl>
                                          <p:spTgt spid="1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6" nodeType="clickEffect">
                                  <p:stCondLst>
                                    <p:cond delay="0"/>
                                  </p:stCondLst>
                                  <p:iterate>
                                    <p:tmAbs val="0"/>
                                  </p:iterate>
                                  <p:childTnLst>
                                    <p:animEffect transition="out" filter="fade">
                                      <p:cBhvr>
                                        <p:cTn id="26" dur="2000" fill="hold"/>
                                        <p:tgtEl>
                                          <p:spTgt spid="119"/>
                                        </p:tgtEl>
                                      </p:cBhvr>
                                    </p:animEffect>
                                    <p:set>
                                      <p:cBhvr>
                                        <p:cTn id="27" fill="hold">
                                          <p:stCondLst>
                                            <p:cond delay="19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animBg="1" advAuto="0"/>
      <p:bldP spid="117" grpId="2" animBg="1" advAuto="0"/>
      <p:bldP spid="118" grpId="3" animBg="1" advAuto="0"/>
      <p:bldP spid="118" grpId="4" animBg="1" advAuto="0"/>
      <p:bldP spid="119" grpId="5" animBg="1" advAuto="0"/>
      <p:bldP spid="119" grpId="6"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A1.jpg"/>
          <p:cNvPicPr/>
          <p:nvPr/>
        </p:nvPicPr>
        <p:blipFill>
          <a:blip r:embed="rId2">
            <a:extLst/>
          </a:blip>
          <a:stretch>
            <a:fillRect/>
          </a:stretch>
        </p:blipFill>
        <p:spPr>
          <a:xfrm>
            <a:off x="1282700" y="0"/>
            <a:ext cx="6578600" cy="6858000"/>
          </a:xfrm>
          <a:prstGeom prst="rect">
            <a:avLst/>
          </a:prstGeom>
          <a:ln w="12700">
            <a:miter lim="400000"/>
          </a:ln>
        </p:spPr>
      </p:pic>
      <p:sp>
        <p:nvSpPr>
          <p:cNvPr id="122" name="Shape 122"/>
          <p:cNvSpPr/>
          <p:nvPr/>
        </p:nvSpPr>
        <p:spPr>
          <a:xfrm>
            <a:off x="1600200" y="3667373"/>
            <a:ext cx="5969000" cy="2130277"/>
          </a:xfrm>
          <a:prstGeom prst="roundRect">
            <a:avLst>
              <a:gd name="adj" fmla="val 8943"/>
            </a:avLst>
          </a:prstGeom>
          <a:ln w="25400">
            <a:solidFill>
              <a:srgbClr val="FF2600"/>
            </a:solidFill>
          </a:ln>
        </p:spPr>
        <p:txBody>
          <a:bodyPr lIns="0" tIns="0" rIns="0" bIns="0"/>
          <a:lstStyle/>
          <a:p>
            <a:pPr lvl="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22"/>
                                        </p:tgtEl>
                                        <p:attrNameLst>
                                          <p:attrName>style.visibility</p:attrName>
                                        </p:attrNameLst>
                                      </p:cBhvr>
                                      <p:to>
                                        <p:strVal val="visible"/>
                                      </p:to>
                                    </p:set>
                                    <p:anim calcmode="lin" valueType="num">
                                      <p:cBhvr>
                                        <p:cTn id="7" dur="1000" fill="hold"/>
                                        <p:tgtEl>
                                          <p:spTgt spid="122"/>
                                        </p:tgtEl>
                                        <p:attrNameLst>
                                          <p:attrName>ppt_x</p:attrName>
                                        </p:attrNameLst>
                                      </p:cBhvr>
                                      <p:tavLst>
                                        <p:tav tm="0">
                                          <p:val>
                                            <p:strVal val="#ppt_x"/>
                                          </p:val>
                                        </p:tav>
                                        <p:tav tm="100000">
                                          <p:val>
                                            <p:strVal val="#ppt_x"/>
                                          </p:val>
                                        </p:tav>
                                      </p:tavLst>
                                    </p:anim>
                                    <p:anim calcmode="lin" valueType="num">
                                      <p:cBhvr>
                                        <p:cTn id="8" dur="1000" fill="hold"/>
                                        <p:tgtEl>
                                          <p:spTgt spid="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spcBef>
                <a:spcPts val="600"/>
              </a:spcBef>
              <a:buChar char=""/>
            </a:lvl1pPr>
          </a:lstStyle>
          <a:p>
            <a:pPr lvl="0">
              <a:defRPr sz="1800">
                <a:solidFill>
                  <a:srgbClr val="000000"/>
                </a:solidFill>
              </a:defRPr>
            </a:pPr>
            <a:r>
              <a:rPr sz="3200">
                <a:solidFill>
                  <a:srgbClr val="FFFFFF"/>
                </a:solidFill>
              </a:rPr>
              <a:t>As a result of comments from attendees at the recent AOGS-AGU (WPGM) meeting in Singapore we have examined your abstract which was delivered in session BG-02. </a:t>
            </a:r>
          </a:p>
        </p:txBody>
      </p:sp>
      <p:sp>
        <p:nvSpPr>
          <p:cNvPr id="125" name="Shape 125"/>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The Missing Presentation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animEffect transition="in" filter="wipe(left)">
                                      <p:cBhvr>
                                        <p:cTn id="7" dur="500"/>
                                        <p:tgtEl>
                                          <p:spTgt spid="124">
                                            <p:bg/>
                                          </p:spTgt>
                                        </p:tgtEl>
                                      </p:cBhvr>
                                    </p:animEffect>
                                  </p:childTnLst>
                                </p:cTn>
                              </p:par>
                              <p:par>
                                <p:cTn id="8" presetID="22" presetClass="entr" presetSubtype="8" fill="hold" grpId="1">
                                  <p:stCondLst>
                                    <p:cond delay="0"/>
                                  </p:stCondLst>
                                  <p:iterate>
                                    <p:tmAbs val="0"/>
                                  </p:iterate>
                                  <p:childTnLst>
                                    <p:set>
                                      <p:cBhvr>
                                        <p:cTn id="9" fill="hold"/>
                                        <p:tgtEl>
                                          <p:spTgt spid="124">
                                            <p:txEl>
                                              <p:pRg st="0" end="0"/>
                                            </p:txEl>
                                          </p:spTgt>
                                        </p:tgtEl>
                                        <p:attrNameLst>
                                          <p:attrName>style.visibility</p:attrName>
                                        </p:attrNameLst>
                                      </p:cBhvr>
                                      <p:to>
                                        <p:strVal val="visible"/>
                                      </p:to>
                                    </p:set>
                                    <p:animEffect transition="in" filter="wipe(left)">
                                      <p:cBhvr>
                                        <p:cTn id="10" dur="500"/>
                                        <p:tgtEl>
                                          <p:spTgt spid="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body" idx="4294967295"/>
          </p:nvPr>
        </p:nvSpPr>
        <p:spPr>
          <a:xfrm>
            <a:off x="685800" y="19685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1036" indent="-291036" defTabSz="886968">
              <a:spcBef>
                <a:spcPts val="400"/>
              </a:spcBef>
              <a:buChar char=""/>
              <a:defRPr sz="2716"/>
            </a:lvl1pPr>
          </a:lstStyle>
          <a:p>
            <a:pPr lvl="0">
              <a:defRPr sz="1800">
                <a:solidFill>
                  <a:srgbClr val="000000"/>
                </a:solidFill>
              </a:defRPr>
            </a:pPr>
            <a:r>
              <a:rPr sz="2716">
                <a:solidFill>
                  <a:srgbClr val="FFFFFF"/>
                </a:solidFill>
              </a:rPr>
              <a:t>The interpretation which you present in your abstract is that the age of various dinosaurs, previously interpreted as being Mesozoic in age, are less than ~50,000 years.  Your report that these ages were calculated using C-14 methods.  There is obviously an error in these data.  The abstract was apparently not reviewed properly and was accepted in error.  For this reason we have exercised our authority as program chairs and rescinded the abstract.  The abstract will no longer appear on the AOGS web site. </a:t>
            </a:r>
          </a:p>
        </p:txBody>
      </p:sp>
      <p:sp>
        <p:nvSpPr>
          <p:cNvPr id="128" name="Shape 128"/>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The Missing Presentation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animEffect transition="in" filter="wipe(left)">
                                      <p:cBhvr>
                                        <p:cTn id="7" dur="500"/>
                                        <p:tgtEl>
                                          <p:spTgt spid="127">
                                            <p:bg/>
                                          </p:spTgt>
                                        </p:tgtEl>
                                      </p:cBhvr>
                                    </p:animEffect>
                                  </p:childTnLst>
                                </p:cTn>
                              </p:par>
                              <p:par>
                                <p:cTn id="8" presetID="22" presetClass="entr" presetSubtype="8" fill="hold" grpId="1">
                                  <p:stCondLst>
                                    <p:cond delay="0"/>
                                  </p:stCondLst>
                                  <p:iterate>
                                    <p:tmAbs val="0"/>
                                  </p:iterate>
                                  <p:childTnLst>
                                    <p:set>
                                      <p:cBhvr>
                                        <p:cTn id="9" fill="hold"/>
                                        <p:tgtEl>
                                          <p:spTgt spid="127">
                                            <p:txEl>
                                              <p:pRg st="0" end="0"/>
                                            </p:txEl>
                                          </p:spTgt>
                                        </p:tgtEl>
                                        <p:attrNameLst>
                                          <p:attrName>style.visibility</p:attrName>
                                        </p:attrNameLst>
                                      </p:cBhvr>
                                      <p:to>
                                        <p:strVal val="visible"/>
                                      </p:to>
                                    </p:set>
                                    <p:animEffect transition="in" filter="wipe(left)">
                                      <p:cBhvr>
                                        <p:cTn id="10" dur="5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spcBef>
                <a:spcPts val="600"/>
              </a:spcBef>
              <a:buChar char=""/>
              <a:defRPr sz="1800">
                <a:solidFill>
                  <a:srgbClr val="000000"/>
                </a:solidFill>
              </a:defRPr>
            </a:pPr>
            <a:r>
              <a:rPr sz="2800">
                <a:solidFill>
                  <a:srgbClr val="FFFFFF"/>
                </a:solidFill>
              </a:rPr>
              <a:t>“After the AOGS-AGU conference in Singapore, the abstract was removed from the conference website by two chairmen because they could not accept the findings.  Unwilling to challenge the data openly, they erased the report from public view without a word to the authors or even to the AOGS officers, until after an investigation. It won't be restored.”</a:t>
            </a:r>
          </a:p>
        </p:txBody>
      </p:sp>
      <p:sp>
        <p:nvSpPr>
          <p:cNvPr id="131" name="Shape 131"/>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The Missing Presentation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0">
                                            <p:bg/>
                                          </p:spTgt>
                                        </p:tgtEl>
                                        <p:attrNameLst>
                                          <p:attrName>style.visibility</p:attrName>
                                        </p:attrNameLst>
                                      </p:cBhvr>
                                      <p:to>
                                        <p:strVal val="visible"/>
                                      </p:to>
                                    </p:set>
                                    <p:animEffect transition="in" filter="wipe(left)">
                                      <p:cBhvr>
                                        <p:cTn id="7" dur="500"/>
                                        <p:tgtEl>
                                          <p:spTgt spid="130">
                                            <p:bg/>
                                          </p:spTgt>
                                        </p:tgtEl>
                                      </p:cBhvr>
                                    </p:animEffect>
                                  </p:childTnLst>
                                </p:cTn>
                              </p:par>
                              <p:par>
                                <p:cTn id="8" presetID="22" presetClass="entr" presetSubtype="8" fill="hold" grpId="1">
                                  <p:stCondLst>
                                    <p:cond delay="0"/>
                                  </p:stCondLst>
                                  <p:iterate>
                                    <p:tmAbs val="0"/>
                                  </p:iterate>
                                  <p:childTnLst>
                                    <p:set>
                                      <p:cBhvr>
                                        <p:cTn id="9" fill="hold"/>
                                        <p:tgtEl>
                                          <p:spTgt spid="130">
                                            <p:txEl>
                                              <p:pRg st="0" end="0"/>
                                            </p:txEl>
                                          </p:spTgt>
                                        </p:tgtEl>
                                        <p:attrNameLst>
                                          <p:attrName>style.visibility</p:attrName>
                                        </p:attrNameLst>
                                      </p:cBhvr>
                                      <p:to>
                                        <p:strVal val="visible"/>
                                      </p:to>
                                    </p:set>
                                    <p:animEffect transition="in" filter="wipe(left)">
                                      <p:cBhvr>
                                        <p:cTn id="10"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E3EBF1"/>
                </a:solidFill>
              </a:rPr>
              <a:t>Outline of Talk</a:t>
            </a:r>
          </a:p>
        </p:txBody>
      </p:sp>
      <p:sp>
        <p:nvSpPr>
          <p:cNvPr id="134" name="Shape 134"/>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Introduction</a:t>
            </a:r>
          </a:p>
          <a:p>
            <a:pPr lvl="0">
              <a:buChar char=""/>
              <a:defRPr sz="1800">
                <a:solidFill>
                  <a:srgbClr val="000000"/>
                </a:solidFill>
              </a:defRPr>
            </a:pPr>
            <a:r>
              <a:rPr sz="3200">
                <a:solidFill>
                  <a:srgbClr val="FFFFFF"/>
                </a:solidFill>
              </a:rPr>
              <a:t>A brief explanation of how carbon-14 dating works.</a:t>
            </a:r>
          </a:p>
          <a:p>
            <a:pPr lvl="0">
              <a:buChar char=""/>
              <a:defRPr sz="1800">
                <a:solidFill>
                  <a:srgbClr val="000000"/>
                </a:solidFill>
              </a:defRPr>
            </a:pPr>
            <a:r>
              <a:rPr sz="3200">
                <a:solidFill>
                  <a:srgbClr val="FFFFFF"/>
                </a:solidFill>
              </a:rPr>
              <a:t>An explanation of why the Paleo Group’s dinosaur data had to be suppressed</a:t>
            </a:r>
          </a:p>
          <a:p>
            <a:pPr lvl="0">
              <a:buChar char=""/>
              <a:defRPr sz="1800">
                <a:solidFill>
                  <a:srgbClr val="000000"/>
                </a:solidFill>
              </a:defRPr>
            </a:pPr>
            <a:r>
              <a:rPr sz="3200">
                <a:solidFill>
                  <a:srgbClr val="FFFFFF"/>
                </a:solidFill>
              </a:rPr>
              <a:t>Other data that support their findings</a:t>
            </a:r>
          </a:p>
          <a:p>
            <a:pPr lvl="0">
              <a:buChar char=""/>
              <a:defRPr sz="1800">
                <a:solidFill>
                  <a:srgbClr val="000000"/>
                </a:solidFill>
              </a:defRPr>
            </a:pPr>
            <a:r>
              <a:rPr sz="3200">
                <a:solidFill>
                  <a:srgbClr val="FFFFFF"/>
                </a:solidFill>
              </a:rPr>
              <a:t>Summary and conclusions.</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4">
                                            <p:bg/>
                                          </p:spTgt>
                                        </p:tgtEl>
                                        <p:attrNameLst>
                                          <p:attrName>style.visibility</p:attrName>
                                        </p:attrNameLst>
                                      </p:cBhvr>
                                      <p:to>
                                        <p:strVal val="visible"/>
                                      </p:to>
                                    </p:set>
                                    <p:animEffect transition="in" filter="wipe(left)">
                                      <p:cBhvr>
                                        <p:cTn id="7" dur="500"/>
                                        <p:tgtEl>
                                          <p:spTgt spid="134">
                                            <p:bg/>
                                          </p:spTgt>
                                        </p:tgtEl>
                                      </p:cBhvr>
                                    </p:animEffect>
                                  </p:childTnLst>
                                </p:cTn>
                              </p:par>
                              <p:par>
                                <p:cTn id="8" presetID="22" presetClass="entr" presetSubtype="8" fill="hold" grpId="1">
                                  <p:stCondLst>
                                    <p:cond delay="0"/>
                                  </p:stCondLst>
                                  <p:iterate>
                                    <p:tmAbs val="0"/>
                                  </p:iterate>
                                  <p:childTnLst>
                                    <p:set>
                                      <p:cBhvr>
                                        <p:cTn id="9" fill="hold"/>
                                        <p:tgtEl>
                                          <p:spTgt spid="134">
                                            <p:txEl>
                                              <p:pRg st="0" end="0"/>
                                            </p:txEl>
                                          </p:spTgt>
                                        </p:tgtEl>
                                        <p:attrNameLst>
                                          <p:attrName>style.visibility</p:attrName>
                                        </p:attrNameLst>
                                      </p:cBhvr>
                                      <p:to>
                                        <p:strVal val="visible"/>
                                      </p:to>
                                    </p:set>
                                    <p:animEffect transition="in" filter="wipe(left)">
                                      <p:cBhvr>
                                        <p:cTn id="10" dur="500"/>
                                        <p:tgtEl>
                                          <p:spTgt spid="1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34">
                                            <p:txEl>
                                              <p:pRg st="1" end="1"/>
                                            </p:txEl>
                                          </p:spTgt>
                                        </p:tgtEl>
                                        <p:attrNameLst>
                                          <p:attrName>style.visibility</p:attrName>
                                        </p:attrNameLst>
                                      </p:cBhvr>
                                      <p:to>
                                        <p:strVal val="visible"/>
                                      </p:to>
                                    </p:set>
                                    <p:animEffect transition="in" filter="wipe(left)">
                                      <p:cBhvr>
                                        <p:cTn id="15" dur="500"/>
                                        <p:tgtEl>
                                          <p:spTgt spid="1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34">
                                            <p:txEl>
                                              <p:pRg st="2" end="2"/>
                                            </p:txEl>
                                          </p:spTgt>
                                        </p:tgtEl>
                                        <p:attrNameLst>
                                          <p:attrName>style.visibility</p:attrName>
                                        </p:attrNameLst>
                                      </p:cBhvr>
                                      <p:to>
                                        <p:strVal val="visible"/>
                                      </p:to>
                                    </p:set>
                                    <p:animEffect transition="in" filter="wipe(left)">
                                      <p:cBhvr>
                                        <p:cTn id="20" dur="500"/>
                                        <p:tgtEl>
                                          <p:spTgt spid="13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34">
                                            <p:txEl>
                                              <p:pRg st="3" end="3"/>
                                            </p:txEl>
                                          </p:spTgt>
                                        </p:tgtEl>
                                        <p:attrNameLst>
                                          <p:attrName>style.visibility</p:attrName>
                                        </p:attrNameLst>
                                      </p:cBhvr>
                                      <p:to>
                                        <p:strVal val="visible"/>
                                      </p:to>
                                    </p:set>
                                    <p:animEffect transition="in" filter="wipe(left)">
                                      <p:cBhvr>
                                        <p:cTn id="25" dur="500"/>
                                        <p:tgtEl>
                                          <p:spTgt spid="13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134">
                                            <p:txEl>
                                              <p:pRg st="4" end="4"/>
                                            </p:txEl>
                                          </p:spTgt>
                                        </p:tgtEl>
                                        <p:attrNameLst>
                                          <p:attrName>style.visibility</p:attrName>
                                        </p:attrNameLst>
                                      </p:cBhvr>
                                      <p:to>
                                        <p:strVal val="visible"/>
                                      </p:to>
                                    </p:set>
                                    <p:animEffect transition="in" filter="wipe(left)">
                                      <p:cBhvr>
                                        <p:cTn id="30" dur="5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E3EBF1"/>
                </a:solidFill>
              </a:rPr>
              <a:t>How Does Carbon-14 Dating Work?</a:t>
            </a:r>
          </a:p>
        </p:txBody>
      </p:sp>
      <p:sp>
        <p:nvSpPr>
          <p:cNvPr id="137" name="Shape 137"/>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Carbon-14 is made in the atmosphere by cosmic rays</a:t>
            </a:r>
          </a:p>
          <a:p>
            <a:pPr marL="742950" lvl="1" indent="-285750">
              <a:spcBef>
                <a:spcPts val="600"/>
              </a:spcBef>
              <a:defRPr sz="1800">
                <a:solidFill>
                  <a:srgbClr val="000000"/>
                </a:solidFill>
              </a:defRPr>
            </a:pPr>
            <a:r>
              <a:rPr sz="2800">
                <a:solidFill>
                  <a:srgbClr val="FFFFFF"/>
                </a:solidFill>
              </a:rPr>
              <a:t>Atoms are shattered, producing neutrons</a:t>
            </a:r>
          </a:p>
          <a:p>
            <a:pPr marL="742950" lvl="1" indent="-285750">
              <a:spcBef>
                <a:spcPts val="600"/>
              </a:spcBef>
              <a:defRPr sz="1800">
                <a:solidFill>
                  <a:srgbClr val="000000"/>
                </a:solidFill>
              </a:defRPr>
            </a:pPr>
            <a:r>
              <a:rPr sz="2800">
                <a:solidFill>
                  <a:srgbClr val="FFFFFF"/>
                </a:solidFill>
              </a:rPr>
              <a:t>Neutrons hit Nitrogen-14 and produce   Carbon-14 </a:t>
            </a:r>
          </a:p>
          <a:p>
            <a:pPr marL="742950" lvl="1" indent="-285750">
              <a:spcBef>
                <a:spcPts val="600"/>
              </a:spcBef>
              <a:defRPr sz="1800">
                <a:solidFill>
                  <a:srgbClr val="000000"/>
                </a:solidFill>
              </a:defRPr>
            </a:pPr>
            <a:r>
              <a:rPr sz="2800">
                <a:solidFill>
                  <a:srgbClr val="FFFFFF"/>
                </a:solidFill>
              </a:rPr>
              <a:t>This production is relatively constant at present</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7">
                                            <p:bg/>
                                          </p:spTgt>
                                        </p:tgtEl>
                                        <p:attrNameLst>
                                          <p:attrName>style.visibility</p:attrName>
                                        </p:attrNameLst>
                                      </p:cBhvr>
                                      <p:to>
                                        <p:strVal val="visible"/>
                                      </p:to>
                                    </p:set>
                                    <p:animEffect transition="in" filter="wipe(left)">
                                      <p:cBhvr>
                                        <p:cTn id="7" dur="500"/>
                                        <p:tgtEl>
                                          <p:spTgt spid="137">
                                            <p:bg/>
                                          </p:spTgt>
                                        </p:tgtEl>
                                      </p:cBhvr>
                                    </p:animEffect>
                                  </p:childTnLst>
                                </p:cTn>
                              </p:par>
                              <p:par>
                                <p:cTn id="8" presetID="22" presetClass="entr" presetSubtype="8" fill="hold" grpId="1">
                                  <p:stCondLst>
                                    <p:cond delay="0"/>
                                  </p:stCondLst>
                                  <p:iterate>
                                    <p:tmAbs val="0"/>
                                  </p:iterate>
                                  <p:childTnLst>
                                    <p:set>
                                      <p:cBhvr>
                                        <p:cTn id="9" fill="hold"/>
                                        <p:tgtEl>
                                          <p:spTgt spid="137">
                                            <p:txEl>
                                              <p:pRg st="0" end="0"/>
                                            </p:txEl>
                                          </p:spTgt>
                                        </p:tgtEl>
                                        <p:attrNameLst>
                                          <p:attrName>style.visibility</p:attrName>
                                        </p:attrNameLst>
                                      </p:cBhvr>
                                      <p:to>
                                        <p:strVal val="visible"/>
                                      </p:to>
                                    </p:set>
                                    <p:animEffect transition="in" filter="wipe(left)">
                                      <p:cBhvr>
                                        <p:cTn id="10" dur="500"/>
                                        <p:tgtEl>
                                          <p:spTgt spid="1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37">
                                            <p:txEl>
                                              <p:pRg st="1" end="1"/>
                                            </p:txEl>
                                          </p:spTgt>
                                        </p:tgtEl>
                                        <p:attrNameLst>
                                          <p:attrName>style.visibility</p:attrName>
                                        </p:attrNameLst>
                                      </p:cBhvr>
                                      <p:to>
                                        <p:strVal val="visible"/>
                                      </p:to>
                                    </p:set>
                                    <p:animEffect transition="in" filter="wipe(left)">
                                      <p:cBhvr>
                                        <p:cTn id="15" dur="500"/>
                                        <p:tgtEl>
                                          <p:spTgt spid="1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37">
                                            <p:txEl>
                                              <p:pRg st="2" end="2"/>
                                            </p:txEl>
                                          </p:spTgt>
                                        </p:tgtEl>
                                        <p:attrNameLst>
                                          <p:attrName>style.visibility</p:attrName>
                                        </p:attrNameLst>
                                      </p:cBhvr>
                                      <p:to>
                                        <p:strVal val="visible"/>
                                      </p:to>
                                    </p:set>
                                    <p:animEffect transition="in" filter="wipe(left)">
                                      <p:cBhvr>
                                        <p:cTn id="20" dur="500"/>
                                        <p:tgtEl>
                                          <p:spTgt spid="13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37">
                                            <p:txEl>
                                              <p:pRg st="3" end="3"/>
                                            </p:txEl>
                                          </p:spTgt>
                                        </p:tgtEl>
                                        <p:attrNameLst>
                                          <p:attrName>style.visibility</p:attrName>
                                        </p:attrNameLst>
                                      </p:cBhvr>
                                      <p:to>
                                        <p:strVal val="visible"/>
                                      </p:to>
                                    </p:set>
                                    <p:animEffect transition="in" filter="wipe(left)">
                                      <p:cBhvr>
                                        <p:cTn id="25" dur="500"/>
                                        <p:tgtEl>
                                          <p:spTgt spid="1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E3EBF1"/>
                </a:solidFill>
              </a:rPr>
              <a:t>How Does Carbon-14 Dating Work?</a:t>
            </a:r>
          </a:p>
        </p:txBody>
      </p:sp>
      <p:sp>
        <p:nvSpPr>
          <p:cNvPr id="140" name="Shape 140"/>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90000"/>
              </a:lnSpc>
              <a:buChar char=""/>
              <a:defRPr sz="1800">
                <a:solidFill>
                  <a:srgbClr val="000000"/>
                </a:solidFill>
              </a:defRPr>
            </a:pPr>
            <a:r>
              <a:rPr sz="3200">
                <a:solidFill>
                  <a:srgbClr val="FFFFFF"/>
                </a:solidFill>
              </a:rPr>
              <a:t>Carbon-14 mixes in with ordinary carbon, first in the atmosphere, then in the biosphere*</a:t>
            </a:r>
          </a:p>
          <a:p>
            <a:pPr marL="742950" lvl="1" indent="-285750">
              <a:lnSpc>
                <a:spcPct val="90000"/>
              </a:lnSpc>
              <a:spcBef>
                <a:spcPts val="600"/>
              </a:spcBef>
              <a:defRPr sz="1800">
                <a:solidFill>
                  <a:srgbClr val="000000"/>
                </a:solidFill>
              </a:defRPr>
            </a:pPr>
            <a:r>
              <a:rPr sz="2800">
                <a:solidFill>
                  <a:srgbClr val="FFFFFF"/>
                </a:solidFill>
              </a:rPr>
              <a:t>Carbon-14 is found throughout the biosphere</a:t>
            </a:r>
          </a:p>
          <a:p>
            <a:pPr lvl="0">
              <a:lnSpc>
                <a:spcPct val="90000"/>
              </a:lnSpc>
              <a:buChar char=""/>
              <a:defRPr sz="1800">
                <a:solidFill>
                  <a:srgbClr val="000000"/>
                </a:solidFill>
              </a:defRPr>
            </a:pPr>
            <a:r>
              <a:rPr sz="3200">
                <a:solidFill>
                  <a:srgbClr val="FFFFFF"/>
                </a:solidFill>
              </a:rPr>
              <a:t>The concentration of carbon-14 in today’s biosphere is approximately 1 part in a trillion (10</a:t>
            </a:r>
            <a:r>
              <a:rPr sz="3200" baseline="30000">
                <a:solidFill>
                  <a:srgbClr val="FFFFFF"/>
                </a:solidFill>
              </a:rPr>
              <a:t>-12</a:t>
            </a:r>
            <a:r>
              <a:rPr sz="3200">
                <a:solidFill>
                  <a:srgbClr val="FFFFFF"/>
                </a:solidFill>
              </a:rPr>
              <a:t>) of ordinary carbon </a:t>
            </a:r>
          </a:p>
          <a:p>
            <a:pPr lvl="0">
              <a:lnSpc>
                <a:spcPct val="90000"/>
              </a:lnSpc>
              <a:buChar char=""/>
              <a:defRPr sz="1800">
                <a:solidFill>
                  <a:srgbClr val="000000"/>
                </a:solidFill>
              </a:defRPr>
            </a:pPr>
            <a:r>
              <a:rPr sz="3200">
                <a:solidFill>
                  <a:srgbClr val="FFFFFF"/>
                </a:solidFill>
              </a:rPr>
              <a:t>Carbon-14 gradually decays back to N-14</a:t>
            </a:r>
          </a:p>
        </p:txBody>
      </p:sp>
      <p:pic>
        <p:nvPicPr>
          <p:cNvPr id="141" name="image.jpg"/>
          <p:cNvPicPr/>
          <p:nvPr/>
        </p:nvPicPr>
        <p:blipFill>
          <a:blip r:embed="rId2">
            <a:extLst/>
          </a:blip>
          <a:stretch>
            <a:fillRect/>
          </a:stretch>
        </p:blipFill>
        <p:spPr>
          <a:xfrm>
            <a:off x="669925" y="501650"/>
            <a:ext cx="7804150" cy="5853113"/>
          </a:xfrm>
          <a:prstGeom prst="rect">
            <a:avLst/>
          </a:prstGeom>
          <a:ln w="12700">
            <a:miter lim="400000"/>
          </a:ln>
        </p:spPr>
      </p:pic>
    </p:spTree>
  </p:cSld>
  <p:clrMapOvr>
    <a:masterClrMapping/>
  </p:clrMapOvr>
  <p:transition spd="slow">
    <p:wipe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0">
                                            <p:bg/>
                                          </p:spTgt>
                                        </p:tgtEl>
                                        <p:attrNameLst>
                                          <p:attrName>style.visibility</p:attrName>
                                        </p:attrNameLst>
                                      </p:cBhvr>
                                      <p:to>
                                        <p:strVal val="visible"/>
                                      </p:to>
                                    </p:set>
                                    <p:animEffect transition="in" filter="wipe(left)">
                                      <p:cBhvr>
                                        <p:cTn id="7" dur="500"/>
                                        <p:tgtEl>
                                          <p:spTgt spid="140">
                                            <p:bg/>
                                          </p:spTgt>
                                        </p:tgtEl>
                                      </p:cBhvr>
                                    </p:animEffect>
                                  </p:childTnLst>
                                </p:cTn>
                              </p:par>
                              <p:par>
                                <p:cTn id="8" presetID="22" presetClass="entr" presetSubtype="8" fill="hold" grpId="1">
                                  <p:stCondLst>
                                    <p:cond delay="0"/>
                                  </p:stCondLst>
                                  <p:iterate>
                                    <p:tmAbs val="0"/>
                                  </p:iterate>
                                  <p:childTnLst>
                                    <p:set>
                                      <p:cBhvr>
                                        <p:cTn id="9" fill="hold"/>
                                        <p:tgtEl>
                                          <p:spTgt spid="140">
                                            <p:txEl>
                                              <p:pRg st="0" end="0"/>
                                            </p:txEl>
                                          </p:spTgt>
                                        </p:tgtEl>
                                        <p:attrNameLst>
                                          <p:attrName>style.visibility</p:attrName>
                                        </p:attrNameLst>
                                      </p:cBhvr>
                                      <p:to>
                                        <p:strVal val="visible"/>
                                      </p:to>
                                    </p:set>
                                    <p:animEffect transition="in" filter="wipe(left)">
                                      <p:cBhvr>
                                        <p:cTn id="10" dur="500"/>
                                        <p:tgtEl>
                                          <p:spTgt spid="1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3" nodeType="clickEffect">
                                  <p:stCondLst>
                                    <p:cond delay="0"/>
                                  </p:stCondLst>
                                  <p:iterate>
                                    <p:tmAbs val="0"/>
                                  </p:iterate>
                                  <p:childTnLst>
                                    <p:animEffect transition="out" filter="fade">
                                      <p:cBhvr>
                                        <p:cTn id="18" dur="2000" fill="hold"/>
                                        <p:tgtEl>
                                          <p:spTgt spid="141"/>
                                        </p:tgtEl>
                                      </p:cBhvr>
                                    </p:animEffect>
                                    <p:set>
                                      <p:cBhvr>
                                        <p:cTn id="19" fill="hold">
                                          <p:stCondLst>
                                            <p:cond delay="1999"/>
                                          </p:stCondLst>
                                        </p:cTn>
                                        <p:tgtEl>
                                          <p:spTgt spid="14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p:tmAbs val="0"/>
                                  </p:iterate>
                                  <p:childTnLst>
                                    <p:set>
                                      <p:cBhvr>
                                        <p:cTn id="23" fill="hold"/>
                                        <p:tgtEl>
                                          <p:spTgt spid="140">
                                            <p:txEl>
                                              <p:pRg st="1" end="1"/>
                                            </p:txEl>
                                          </p:spTgt>
                                        </p:tgtEl>
                                        <p:attrNameLst>
                                          <p:attrName>style.visibility</p:attrName>
                                        </p:attrNameLst>
                                      </p:cBhvr>
                                      <p:to>
                                        <p:strVal val="visible"/>
                                      </p:to>
                                    </p:set>
                                    <p:animEffect transition="in" filter="wipe(left)">
                                      <p:cBhvr>
                                        <p:cTn id="24" dur="500"/>
                                        <p:tgtEl>
                                          <p:spTgt spid="14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1" nodeType="clickEffect">
                                  <p:stCondLst>
                                    <p:cond delay="0"/>
                                  </p:stCondLst>
                                  <p:iterate>
                                    <p:tmAbs val="0"/>
                                  </p:iterate>
                                  <p:childTnLst>
                                    <p:set>
                                      <p:cBhvr>
                                        <p:cTn id="28" fill="hold"/>
                                        <p:tgtEl>
                                          <p:spTgt spid="140">
                                            <p:txEl>
                                              <p:pRg st="2" end="2"/>
                                            </p:txEl>
                                          </p:spTgt>
                                        </p:tgtEl>
                                        <p:attrNameLst>
                                          <p:attrName>style.visibility</p:attrName>
                                        </p:attrNameLst>
                                      </p:cBhvr>
                                      <p:to>
                                        <p:strVal val="visible"/>
                                      </p:to>
                                    </p:set>
                                    <p:animEffect transition="in" filter="wipe(left)">
                                      <p:cBhvr>
                                        <p:cTn id="29" dur="500"/>
                                        <p:tgtEl>
                                          <p:spTgt spid="14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1" nodeType="clickEffect">
                                  <p:stCondLst>
                                    <p:cond delay="0"/>
                                  </p:stCondLst>
                                  <p:iterate>
                                    <p:tmAbs val="0"/>
                                  </p:iterate>
                                  <p:childTnLst>
                                    <p:set>
                                      <p:cBhvr>
                                        <p:cTn id="33" fill="hold"/>
                                        <p:tgtEl>
                                          <p:spTgt spid="140">
                                            <p:txEl>
                                              <p:pRg st="3" end="3"/>
                                            </p:txEl>
                                          </p:spTgt>
                                        </p:tgtEl>
                                        <p:attrNameLst>
                                          <p:attrName>style.visibility</p:attrName>
                                        </p:attrNameLst>
                                      </p:cBhvr>
                                      <p:to>
                                        <p:strVal val="visible"/>
                                      </p:to>
                                    </p:set>
                                    <p:animEffect transition="in" filter="wipe(left)">
                                      <p:cBhvr>
                                        <p:cTn id="34" dur="500"/>
                                        <p:tgtEl>
                                          <p:spTgt spid="1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bldLvl="5" animBg="1" advAuto="0"/>
      <p:bldP spid="141" grpId="2" animBg="1" advAuto="0"/>
      <p:bldP spid="141" grpId="3"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idx="4294967295"/>
          </p:nvPr>
        </p:nvSpPr>
        <p:spPr>
          <a:xfrm>
            <a:off x="609600" y="5333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normAutofit/>
          </a:bodyPr>
          <a:lstStyle/>
          <a:p>
            <a:pPr lvl="0">
              <a:defRPr sz="1800">
                <a:solidFill>
                  <a:srgbClr val="000000"/>
                </a:solidFill>
              </a:defRPr>
            </a:pPr>
            <a:r>
              <a:rPr sz="4400">
                <a:solidFill>
                  <a:srgbClr val="E3EBF1"/>
                </a:solidFill>
              </a:rPr>
              <a:t>The uniformitarian model</a:t>
            </a:r>
          </a:p>
        </p:txBody>
      </p:sp>
      <p:sp>
        <p:nvSpPr>
          <p:cNvPr id="144" name="Shape 144"/>
          <p:cNvSpPr/>
          <p:nvPr/>
        </p:nvSpPr>
        <p:spPr>
          <a:xfrm>
            <a:off x="685800" y="1828800"/>
            <a:ext cx="7620000" cy="990600"/>
          </a:xfrm>
          <a:prstGeom prst="rect">
            <a:avLst/>
          </a:prstGeom>
          <a:solidFill/>
          <a:ln>
            <a:solidFill/>
            <a:round/>
          </a:ln>
        </p:spPr>
        <p:txBody>
          <a:bodyPr lIns="0" tIns="0" rIns="0" bIns="0" anchor="ctr"/>
          <a:lstStyle/>
          <a:p>
            <a:pPr lvl="0" algn="l" defTabSz="457200">
              <a:defRPr sz="1800">
                <a:solidFill>
                  <a:srgbClr val="FFFFFF"/>
                </a:solidFill>
              </a:defRPr>
            </a:pPr>
            <a:endParaRPr/>
          </a:p>
        </p:txBody>
      </p:sp>
      <p:sp>
        <p:nvSpPr>
          <p:cNvPr id="145" name="Shape 145"/>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7175" lvl="0" indent="-257175">
              <a:spcBef>
                <a:spcPts val="500"/>
              </a:spcBef>
              <a:buClr>
                <a:srgbClr val="F0E500"/>
              </a:buClr>
              <a:buChar char=""/>
              <a:defRPr sz="1800">
                <a:solidFill>
                  <a:srgbClr val="000000"/>
                </a:solidFill>
              </a:defRPr>
            </a:pPr>
            <a:r>
              <a:rPr sz="2400">
                <a:solidFill>
                  <a:srgbClr val="F0E500"/>
                </a:solidFill>
              </a:rPr>
              <a:t>The ratio of carbon-14 to ordinary carbon (</a:t>
            </a:r>
            <a:r>
              <a:rPr sz="2400" baseline="30000">
                <a:solidFill>
                  <a:srgbClr val="F0E500"/>
                </a:solidFill>
              </a:rPr>
              <a:t>14</a:t>
            </a:r>
            <a:r>
              <a:rPr sz="2400">
                <a:solidFill>
                  <a:srgbClr val="F0E500"/>
                </a:solidFill>
              </a:rPr>
              <a:t>C/C ratio) in the atmosphere has always been constant</a:t>
            </a:r>
          </a:p>
          <a:p>
            <a:pPr marL="257175" lvl="0" indent="-257175">
              <a:spcBef>
                <a:spcPts val="500"/>
              </a:spcBef>
              <a:buChar char=""/>
              <a:defRPr sz="1800">
                <a:solidFill>
                  <a:srgbClr val="000000"/>
                </a:solidFill>
              </a:defRPr>
            </a:pPr>
            <a:r>
              <a:rPr sz="2400">
                <a:solidFill>
                  <a:srgbClr val="FFFFFF"/>
                </a:solidFill>
              </a:rPr>
              <a:t>Plants get carbon from the atmosphere with this </a:t>
            </a:r>
            <a:r>
              <a:rPr sz="2400" baseline="30000">
                <a:solidFill>
                  <a:srgbClr val="FFFFFF"/>
                </a:solidFill>
              </a:rPr>
              <a:t>14</a:t>
            </a:r>
            <a:r>
              <a:rPr sz="2400">
                <a:solidFill>
                  <a:srgbClr val="FFFFFF"/>
                </a:solidFill>
              </a:rPr>
              <a:t>C/C ratio</a:t>
            </a:r>
          </a:p>
          <a:p>
            <a:pPr marL="257175" lvl="0" indent="-257175">
              <a:spcBef>
                <a:spcPts val="500"/>
              </a:spcBef>
              <a:buChar char=""/>
              <a:defRPr sz="1800">
                <a:solidFill>
                  <a:srgbClr val="000000"/>
                </a:solidFill>
              </a:defRPr>
            </a:pPr>
            <a:r>
              <a:rPr sz="2400">
                <a:solidFill>
                  <a:srgbClr val="FFFFFF"/>
                </a:solidFill>
              </a:rPr>
              <a:t>Animals eat plants with this </a:t>
            </a:r>
            <a:r>
              <a:rPr sz="2400" baseline="30000">
                <a:solidFill>
                  <a:srgbClr val="FFFFFF"/>
                </a:solidFill>
              </a:rPr>
              <a:t>14</a:t>
            </a:r>
            <a:r>
              <a:rPr sz="2400">
                <a:solidFill>
                  <a:srgbClr val="FFFFFF"/>
                </a:solidFill>
              </a:rPr>
              <a:t>C/C ratio</a:t>
            </a:r>
          </a:p>
          <a:p>
            <a:pPr marL="257175" lvl="0" indent="-257175">
              <a:spcBef>
                <a:spcPts val="500"/>
              </a:spcBef>
              <a:buChar char=""/>
              <a:defRPr sz="1800">
                <a:solidFill>
                  <a:srgbClr val="000000"/>
                </a:solidFill>
              </a:defRPr>
            </a:pPr>
            <a:r>
              <a:rPr sz="2400">
                <a:solidFill>
                  <a:srgbClr val="FFFFFF"/>
                </a:solidFill>
              </a:rPr>
              <a:t>When plants and animals die, or plants lay down wood, the carbon-14 starts to decay</a:t>
            </a:r>
          </a:p>
          <a:p>
            <a:pPr marL="257175" lvl="0" indent="-257175">
              <a:spcBef>
                <a:spcPts val="500"/>
              </a:spcBef>
              <a:buChar char=""/>
              <a:defRPr sz="1800">
                <a:solidFill>
                  <a:srgbClr val="000000"/>
                </a:solidFill>
              </a:defRPr>
            </a:pPr>
            <a:r>
              <a:rPr sz="2400">
                <a:solidFill>
                  <a:srgbClr val="FFFFFF"/>
                </a:solidFill>
              </a:rPr>
              <a:t>Carbon-14 decays at an exponential rate</a:t>
            </a:r>
          </a:p>
          <a:p>
            <a:pPr marL="257175" lvl="0" indent="-257175">
              <a:spcBef>
                <a:spcPts val="500"/>
              </a:spcBef>
              <a:buChar char=""/>
              <a:defRPr sz="1800">
                <a:solidFill>
                  <a:srgbClr val="000000"/>
                </a:solidFill>
              </a:defRPr>
            </a:pPr>
            <a:r>
              <a:rPr sz="2400">
                <a:solidFill>
                  <a:srgbClr val="FFFFFF"/>
                </a:solidFill>
              </a:rPr>
              <a:t>If you measure the </a:t>
            </a:r>
            <a:r>
              <a:rPr sz="2400" baseline="30000">
                <a:solidFill>
                  <a:srgbClr val="FFFFFF"/>
                </a:solidFill>
              </a:rPr>
              <a:t>14</a:t>
            </a:r>
            <a:r>
              <a:rPr sz="2400">
                <a:solidFill>
                  <a:srgbClr val="FFFFFF"/>
                </a:solidFill>
              </a:rPr>
              <a:t>C/C ratio of a dead plant or animal, you can predict when it lived</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500"/>
                                        <p:tgtEl>
                                          <p:spTgt spid="145">
                                            <p:bg/>
                                          </p:spTgt>
                                        </p:tgtEl>
                                      </p:cBhvr>
                                    </p:animEffect>
                                  </p:childTnLst>
                                </p:cTn>
                              </p:par>
                              <p:par>
                                <p:cTn id="8" presetID="22" presetClass="entr" presetSubtype="8" fill="hold" grpId="1">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500"/>
                                        <p:tgtEl>
                                          <p:spTgt spid="145">
                                            <p:txEl>
                                              <p:pRg st="0" end="0"/>
                                            </p:txEl>
                                          </p:spTgt>
                                        </p:tgtEl>
                                      </p:cBhvr>
                                    </p:animEffect>
                                  </p:childTnLst>
                                </p:cTn>
                              </p:par>
                            </p:childTnLst>
                          </p:cTn>
                        </p:par>
                        <p:par>
                          <p:cTn id="11" fill="hold">
                            <p:stCondLst>
                              <p:cond delay="500"/>
                            </p:stCondLst>
                            <p:childTnLst>
                              <p:par>
                                <p:cTn id="12" presetID="22" presetClass="entr" presetSubtype="8" fill="hold" grpId="2" nodeType="afterEffect">
                                  <p:stCondLst>
                                    <p:cond delay="0"/>
                                  </p:stCondLst>
                                  <p:iterate>
                                    <p:tmAbs val="0"/>
                                  </p:iterate>
                                  <p:childTnLst>
                                    <p:set>
                                      <p:cBhvr>
                                        <p:cTn id="13" fill="hold"/>
                                        <p:tgtEl>
                                          <p:spTgt spid="144"/>
                                        </p:tgtEl>
                                        <p:attrNameLst>
                                          <p:attrName>style.visibility</p:attrName>
                                        </p:attrNameLst>
                                      </p:cBhvr>
                                      <p:to>
                                        <p:strVal val="visible"/>
                                      </p:to>
                                    </p:set>
                                    <p:animEffect transition="in" filter="wipe(left)">
                                      <p:cBhvr>
                                        <p:cTn id="14" dur="500"/>
                                        <p:tgtEl>
                                          <p:spTgt spid="1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145">
                                            <p:txEl>
                                              <p:pRg st="1" end="1"/>
                                            </p:txEl>
                                          </p:spTgt>
                                        </p:tgtEl>
                                        <p:attrNameLst>
                                          <p:attrName>style.visibility</p:attrName>
                                        </p:attrNameLst>
                                      </p:cBhvr>
                                      <p:to>
                                        <p:strVal val="visible"/>
                                      </p:to>
                                    </p:set>
                                    <p:animEffect transition="in" filter="wipe(left)">
                                      <p:cBhvr>
                                        <p:cTn id="19" dur="500"/>
                                        <p:tgtEl>
                                          <p:spTgt spid="14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p:tmAbs val="0"/>
                                  </p:iterate>
                                  <p:childTnLst>
                                    <p:set>
                                      <p:cBhvr>
                                        <p:cTn id="23" fill="hold"/>
                                        <p:tgtEl>
                                          <p:spTgt spid="145">
                                            <p:txEl>
                                              <p:pRg st="2" end="2"/>
                                            </p:txEl>
                                          </p:spTgt>
                                        </p:tgtEl>
                                        <p:attrNameLst>
                                          <p:attrName>style.visibility</p:attrName>
                                        </p:attrNameLst>
                                      </p:cBhvr>
                                      <p:to>
                                        <p:strVal val="visible"/>
                                      </p:to>
                                    </p:set>
                                    <p:animEffect transition="in" filter="wipe(left)">
                                      <p:cBhvr>
                                        <p:cTn id="24" dur="500"/>
                                        <p:tgtEl>
                                          <p:spTgt spid="14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1" nodeType="clickEffect">
                                  <p:stCondLst>
                                    <p:cond delay="0"/>
                                  </p:stCondLst>
                                  <p:iterate>
                                    <p:tmAbs val="0"/>
                                  </p:iterate>
                                  <p:childTnLst>
                                    <p:set>
                                      <p:cBhvr>
                                        <p:cTn id="28" fill="hold"/>
                                        <p:tgtEl>
                                          <p:spTgt spid="145">
                                            <p:txEl>
                                              <p:pRg st="3" end="3"/>
                                            </p:txEl>
                                          </p:spTgt>
                                        </p:tgtEl>
                                        <p:attrNameLst>
                                          <p:attrName>style.visibility</p:attrName>
                                        </p:attrNameLst>
                                      </p:cBhvr>
                                      <p:to>
                                        <p:strVal val="visible"/>
                                      </p:to>
                                    </p:set>
                                    <p:animEffect transition="in" filter="wipe(left)">
                                      <p:cBhvr>
                                        <p:cTn id="29" dur="500"/>
                                        <p:tgtEl>
                                          <p:spTgt spid="14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1" nodeType="clickEffect">
                                  <p:stCondLst>
                                    <p:cond delay="0"/>
                                  </p:stCondLst>
                                  <p:iterate>
                                    <p:tmAbs val="0"/>
                                  </p:iterate>
                                  <p:childTnLst>
                                    <p:set>
                                      <p:cBhvr>
                                        <p:cTn id="33" fill="hold"/>
                                        <p:tgtEl>
                                          <p:spTgt spid="145">
                                            <p:txEl>
                                              <p:pRg st="4" end="4"/>
                                            </p:txEl>
                                          </p:spTgt>
                                        </p:tgtEl>
                                        <p:attrNameLst>
                                          <p:attrName>style.visibility</p:attrName>
                                        </p:attrNameLst>
                                      </p:cBhvr>
                                      <p:to>
                                        <p:strVal val="visible"/>
                                      </p:to>
                                    </p:set>
                                    <p:animEffect transition="in" filter="wipe(left)">
                                      <p:cBhvr>
                                        <p:cTn id="34" dur="500"/>
                                        <p:tgtEl>
                                          <p:spTgt spid="14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1" nodeType="clickEffect">
                                  <p:stCondLst>
                                    <p:cond delay="0"/>
                                  </p:stCondLst>
                                  <p:iterate>
                                    <p:tmAbs val="0"/>
                                  </p:iterate>
                                  <p:childTnLst>
                                    <p:set>
                                      <p:cBhvr>
                                        <p:cTn id="38" fill="hold"/>
                                        <p:tgtEl>
                                          <p:spTgt spid="145">
                                            <p:txEl>
                                              <p:pRg st="5" end="5"/>
                                            </p:txEl>
                                          </p:spTgt>
                                        </p:tgtEl>
                                        <p:attrNameLst>
                                          <p:attrName>style.visibility</p:attrName>
                                        </p:attrNameLst>
                                      </p:cBhvr>
                                      <p:to>
                                        <p:strVal val="visible"/>
                                      </p:to>
                                    </p:set>
                                    <p:animEffect transition="in" filter="wipe(left)">
                                      <p:cBhvr>
                                        <p:cTn id="39" dur="500"/>
                                        <p:tgtEl>
                                          <p:spTgt spid="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2" animBg="1" advAuto="0"/>
      <p:bldP spid="145"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idx="4294967295"/>
          </p:nvPr>
        </p:nvSpPr>
        <p:spPr>
          <a:xfrm>
            <a:off x="685800" y="1066800"/>
            <a:ext cx="7772400" cy="20574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normAutofit/>
          </a:bodyPr>
          <a:lstStyle/>
          <a:p>
            <a:pPr lvl="0">
              <a:defRPr sz="1800">
                <a:solidFill>
                  <a:srgbClr val="000000"/>
                </a:solidFill>
              </a:defRPr>
            </a:pPr>
            <a:r>
              <a:rPr sz="4400">
                <a:solidFill>
                  <a:srgbClr val="E3EBF1"/>
                </a:solidFill>
              </a:rPr>
              <a:t>Formulas for finding age</a:t>
            </a:r>
            <a:br>
              <a:rPr sz="4400">
                <a:solidFill>
                  <a:srgbClr val="E3EBF1"/>
                </a:solidFill>
              </a:rPr>
            </a:br>
            <a:r>
              <a:rPr sz="4400">
                <a:solidFill>
                  <a:srgbClr val="E3EBF1"/>
                </a:solidFill>
              </a:rPr>
              <a:t>by the uniformitarian model</a:t>
            </a:r>
          </a:p>
        </p:txBody>
      </p:sp>
      <p:sp>
        <p:nvSpPr>
          <p:cNvPr id="148" name="Shape 148"/>
          <p:cNvSpPr>
            <a:spLocks noGrp="1"/>
          </p:cNvSpPr>
          <p:nvPr>
            <p:ph type="body" idx="4294967295"/>
          </p:nvPr>
        </p:nvSpPr>
        <p:spPr>
          <a:xfrm>
            <a:off x="1295400" y="3352800"/>
            <a:ext cx="6400800" cy="29718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ormAutofit/>
          </a:bodyPr>
          <a:lstStyle/>
          <a:p>
            <a:pPr marL="339470" lvl="0" indent="-339470" algn="ctr" defTabSz="905255">
              <a:spcBef>
                <a:spcPts val="1000"/>
              </a:spcBef>
              <a:buSzTx/>
              <a:buNone/>
              <a:defRPr sz="1800">
                <a:solidFill>
                  <a:srgbClr val="000000"/>
                </a:solidFill>
              </a:defRPr>
            </a:pPr>
            <a:r>
              <a:rPr sz="4356" baseline="29979">
                <a:solidFill>
                  <a:srgbClr val="FFFFFF"/>
                </a:solidFill>
              </a:rPr>
              <a:t>14</a:t>
            </a:r>
            <a:r>
              <a:rPr sz="4356">
                <a:solidFill>
                  <a:srgbClr val="FFFFFF"/>
                </a:solidFill>
              </a:rPr>
              <a:t>C/C = (</a:t>
            </a:r>
            <a:r>
              <a:rPr sz="4356" baseline="29979">
                <a:solidFill>
                  <a:srgbClr val="FFFFFF"/>
                </a:solidFill>
              </a:rPr>
              <a:t>14</a:t>
            </a:r>
            <a:r>
              <a:rPr sz="4356">
                <a:solidFill>
                  <a:srgbClr val="FFFFFF"/>
                </a:solidFill>
              </a:rPr>
              <a:t>C/C)</a:t>
            </a:r>
            <a:r>
              <a:rPr sz="4356" baseline="-25191">
                <a:solidFill>
                  <a:srgbClr val="FFFFFF"/>
                </a:solidFill>
              </a:rPr>
              <a:t>0</a:t>
            </a:r>
            <a:r>
              <a:rPr sz="4356">
                <a:solidFill>
                  <a:srgbClr val="FFFFFF"/>
                </a:solidFill>
              </a:rPr>
              <a:t> e</a:t>
            </a:r>
            <a:r>
              <a:rPr sz="4356" baseline="29979">
                <a:solidFill>
                  <a:srgbClr val="FFFFFF"/>
                </a:solidFill>
              </a:rPr>
              <a:t> -kt</a:t>
            </a:r>
            <a:endParaRPr sz="4356">
              <a:solidFill>
                <a:srgbClr val="FFFFFF"/>
              </a:solidFill>
            </a:endParaRPr>
          </a:p>
          <a:p>
            <a:pPr marL="339470" lvl="0" indent="-339470" algn="ctr" defTabSz="905255">
              <a:spcBef>
                <a:spcPts val="1000"/>
              </a:spcBef>
              <a:buSzTx/>
              <a:buNone/>
              <a:defRPr sz="1800">
                <a:solidFill>
                  <a:srgbClr val="000000"/>
                </a:solidFill>
              </a:defRPr>
            </a:pPr>
            <a:r>
              <a:rPr sz="4356">
                <a:solidFill>
                  <a:srgbClr val="FFFFFF"/>
                </a:solidFill>
              </a:rPr>
              <a:t>t = ln ((</a:t>
            </a:r>
            <a:r>
              <a:rPr sz="4356" baseline="29979">
                <a:solidFill>
                  <a:srgbClr val="FFFFFF"/>
                </a:solidFill>
              </a:rPr>
              <a:t>14</a:t>
            </a:r>
            <a:r>
              <a:rPr sz="4356">
                <a:solidFill>
                  <a:srgbClr val="FFFFFF"/>
                </a:solidFill>
              </a:rPr>
              <a:t>C/C)</a:t>
            </a:r>
            <a:r>
              <a:rPr sz="4356" baseline="-25191">
                <a:solidFill>
                  <a:srgbClr val="FFFFFF"/>
                </a:solidFill>
              </a:rPr>
              <a:t>0</a:t>
            </a:r>
            <a:r>
              <a:rPr sz="4356">
                <a:solidFill>
                  <a:srgbClr val="FFFFFF"/>
                </a:solidFill>
              </a:rPr>
              <a:t> / </a:t>
            </a:r>
            <a:r>
              <a:rPr sz="4356" baseline="29979">
                <a:solidFill>
                  <a:srgbClr val="FFFFFF"/>
                </a:solidFill>
              </a:rPr>
              <a:t>14</a:t>
            </a:r>
            <a:r>
              <a:rPr sz="4356">
                <a:solidFill>
                  <a:srgbClr val="FFFFFF"/>
                </a:solidFill>
              </a:rPr>
              <a:t>C/C) / k</a:t>
            </a:r>
          </a:p>
          <a:p>
            <a:pPr marL="339470" lvl="0" indent="-339470" algn="ctr" defTabSz="905255">
              <a:buSzTx/>
              <a:buNone/>
              <a:defRPr sz="1800">
                <a:solidFill>
                  <a:srgbClr val="000000"/>
                </a:solidFill>
              </a:defRPr>
            </a:pPr>
            <a:r>
              <a:rPr sz="3168">
                <a:solidFill>
                  <a:srgbClr val="FFFFFF"/>
                </a:solidFill>
              </a:rPr>
              <a:t>(where k = ln (2) / t</a:t>
            </a:r>
            <a:r>
              <a:rPr sz="3168" baseline="-25191">
                <a:solidFill>
                  <a:srgbClr val="FFFFFF"/>
                </a:solidFill>
              </a:rPr>
              <a:t>1/2</a:t>
            </a:r>
            <a:r>
              <a:rPr sz="3168">
                <a:solidFill>
                  <a:srgbClr val="FFFFFF"/>
                </a:solidFill>
              </a:rPr>
              <a:t>) </a:t>
            </a:r>
          </a:p>
          <a:p>
            <a:pPr marL="339470" lvl="0" indent="-339470" algn="ctr" defTabSz="905255">
              <a:buSzTx/>
              <a:buNone/>
              <a:defRPr sz="1800">
                <a:solidFill>
                  <a:srgbClr val="000000"/>
                </a:solidFill>
              </a:defRPr>
            </a:pPr>
            <a:r>
              <a:rPr sz="3168">
                <a:solidFill>
                  <a:srgbClr val="FFFFFF"/>
                </a:solidFill>
              </a:rPr>
              <a:t>t</a:t>
            </a:r>
            <a:r>
              <a:rPr sz="3168" baseline="-25191">
                <a:solidFill>
                  <a:srgbClr val="FFFFFF"/>
                </a:solidFill>
              </a:rPr>
              <a:t>1/2</a:t>
            </a:r>
            <a:r>
              <a:rPr sz="3168">
                <a:solidFill>
                  <a:srgbClr val="FFFFFF"/>
                </a:solidFill>
              </a:rPr>
              <a:t> = 5,568 years</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4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4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1.jpg" descr="a1"/>
          <p:cNvPicPr/>
          <p:nvPr/>
        </p:nvPicPr>
        <p:blipFill>
          <a:blip r:embed="rId2">
            <a:extLst/>
          </a:blip>
          <a:stretch>
            <a:fillRect/>
          </a:stretch>
        </p:blipFill>
        <p:spPr>
          <a:xfrm>
            <a:off x="0" y="0"/>
            <a:ext cx="9144000" cy="6858000"/>
          </a:xfrm>
          <a:prstGeom prst="rect">
            <a:avLst/>
          </a:prstGeom>
          <a:ln w="12700">
            <a:miter lim="400000"/>
          </a:ln>
        </p:spPr>
      </p:pic>
      <p:sp>
        <p:nvSpPr>
          <p:cNvPr id="15" name="Shape 15"/>
          <p:cNvSpPr/>
          <p:nvPr/>
        </p:nvSpPr>
        <p:spPr>
          <a:xfrm>
            <a:off x="76199" y="6019799"/>
            <a:ext cx="2743202"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300">
                <a:solidFill>
                  <a:srgbClr val="FFFFFF"/>
                </a:solidFill>
              </a:rPr>
              <a:t>Why Did the Paleo Group’s Data Have to Be  Suppressed?</a:t>
            </a:r>
          </a:p>
        </p:txBody>
      </p:sp>
      <p:sp>
        <p:nvSpPr>
          <p:cNvPr id="151" name="Shape 151"/>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5751" lvl="0" indent="-295751" defTabSz="841247">
              <a:lnSpc>
                <a:spcPct val="90000"/>
              </a:lnSpc>
              <a:spcBef>
                <a:spcPts val="500"/>
              </a:spcBef>
              <a:buChar char=""/>
              <a:defRPr sz="1800">
                <a:solidFill>
                  <a:srgbClr val="000000"/>
                </a:solidFill>
              </a:defRPr>
            </a:pPr>
            <a:r>
              <a:rPr sz="2576">
                <a:solidFill>
                  <a:srgbClr val="FFFFFF"/>
                </a:solidFill>
              </a:rPr>
              <a:t>Residual carbon-14 is incompatible with millions of years</a:t>
            </a:r>
          </a:p>
          <a:p>
            <a:pPr marL="295751" lvl="0" indent="-295751" defTabSz="841247">
              <a:lnSpc>
                <a:spcPct val="90000"/>
              </a:lnSpc>
              <a:spcBef>
                <a:spcPts val="500"/>
              </a:spcBef>
              <a:buChar char=""/>
              <a:defRPr sz="1800">
                <a:solidFill>
                  <a:srgbClr val="000000"/>
                </a:solidFill>
              </a:defRPr>
            </a:pPr>
            <a:r>
              <a:rPr sz="2576">
                <a:solidFill>
                  <a:srgbClr val="FFFFFF"/>
                </a:solidFill>
              </a:rPr>
              <a:t>In 1 million years, the entire earth’s weight in carbon-14 would be gone</a:t>
            </a:r>
          </a:p>
          <a:p>
            <a:pPr marL="664736" lvl="1" indent="-244112" defTabSz="841247">
              <a:lnSpc>
                <a:spcPct val="90000"/>
              </a:lnSpc>
              <a:spcBef>
                <a:spcPts val="400"/>
              </a:spcBef>
              <a:defRPr sz="1800">
                <a:solidFill>
                  <a:srgbClr val="000000"/>
                </a:solidFill>
              </a:defRPr>
            </a:pPr>
            <a:r>
              <a:rPr sz="2576">
                <a:solidFill>
                  <a:srgbClr val="FFFFFF"/>
                </a:solidFill>
              </a:rPr>
              <a:t>5.972 </a:t>
            </a:r>
            <a:r>
              <a:rPr sz="2576">
                <a:solidFill>
                  <a:srgbClr val="FFFFFF"/>
                </a:solidFill>
                <a:latin typeface="Symbol"/>
                <a:ea typeface="Symbol"/>
                <a:cs typeface="Symbol"/>
                <a:sym typeface="Symbol"/>
              </a:rPr>
              <a:t>×</a:t>
            </a:r>
            <a:r>
              <a:rPr sz="2576">
                <a:solidFill>
                  <a:srgbClr val="FFFFFF"/>
                </a:solidFill>
              </a:rPr>
              <a:t> 10</a:t>
            </a:r>
            <a:r>
              <a:rPr sz="2576" baseline="30447">
                <a:solidFill>
                  <a:srgbClr val="FFFFFF"/>
                </a:solidFill>
              </a:rPr>
              <a:t>27</a:t>
            </a:r>
            <a:r>
              <a:rPr sz="2576">
                <a:solidFill>
                  <a:srgbClr val="FFFFFF"/>
                </a:solidFill>
              </a:rPr>
              <a:t> g * 6.02 </a:t>
            </a:r>
            <a:r>
              <a:rPr sz="2576">
                <a:solidFill>
                  <a:srgbClr val="FFFFFF"/>
                </a:solidFill>
                <a:latin typeface="Symbol"/>
                <a:ea typeface="Symbol"/>
                <a:cs typeface="Symbol"/>
                <a:sym typeface="Symbol"/>
              </a:rPr>
              <a:t>×</a:t>
            </a:r>
            <a:r>
              <a:rPr sz="2576">
                <a:solidFill>
                  <a:srgbClr val="FFFFFF"/>
                </a:solidFill>
              </a:rPr>
              <a:t> 10</a:t>
            </a:r>
            <a:r>
              <a:rPr sz="2576" baseline="30447">
                <a:solidFill>
                  <a:srgbClr val="FFFFFF"/>
                </a:solidFill>
              </a:rPr>
              <a:t>23</a:t>
            </a:r>
            <a:r>
              <a:rPr sz="2576">
                <a:solidFill>
                  <a:srgbClr val="FFFFFF"/>
                </a:solidFill>
              </a:rPr>
              <a:t> atoms/mole / 14 g/mole</a:t>
            </a:r>
          </a:p>
          <a:p>
            <a:pPr marL="664736" lvl="1" indent="-244112" defTabSz="841247">
              <a:lnSpc>
                <a:spcPct val="90000"/>
              </a:lnSpc>
              <a:spcBef>
                <a:spcPts val="400"/>
              </a:spcBef>
              <a:defRPr sz="1800">
                <a:solidFill>
                  <a:srgbClr val="000000"/>
                </a:solidFill>
              </a:defRPr>
            </a:pPr>
            <a:r>
              <a:rPr sz="2576">
                <a:solidFill>
                  <a:srgbClr val="FFFFFF"/>
                </a:solidFill>
              </a:rPr>
              <a:t>2.568 </a:t>
            </a:r>
            <a:r>
              <a:rPr sz="2576">
                <a:solidFill>
                  <a:srgbClr val="FFFFFF"/>
                </a:solidFill>
                <a:latin typeface="Symbol"/>
                <a:ea typeface="Symbol"/>
                <a:cs typeface="Symbol"/>
                <a:sym typeface="Symbol"/>
              </a:rPr>
              <a:t>×</a:t>
            </a:r>
            <a:r>
              <a:rPr sz="2576">
                <a:solidFill>
                  <a:srgbClr val="FFFFFF"/>
                </a:solidFill>
              </a:rPr>
              <a:t> 10</a:t>
            </a:r>
            <a:r>
              <a:rPr sz="2576" baseline="30447">
                <a:solidFill>
                  <a:srgbClr val="FFFFFF"/>
                </a:solidFill>
              </a:rPr>
              <a:t>50</a:t>
            </a:r>
            <a:r>
              <a:rPr sz="2576">
                <a:solidFill>
                  <a:srgbClr val="FFFFFF"/>
                </a:solidFill>
              </a:rPr>
              <a:t> atoms</a:t>
            </a:r>
            <a:r>
              <a:rPr sz="2576">
                <a:solidFill>
                  <a:srgbClr val="FFFFFF"/>
                </a:solidFill>
                <a:latin typeface="Symbol"/>
                <a:ea typeface="Symbol"/>
                <a:cs typeface="Symbol"/>
                <a:sym typeface="Symbol"/>
              </a:rPr>
              <a:t>→</a:t>
            </a:r>
            <a:r>
              <a:rPr sz="2576">
                <a:solidFill>
                  <a:srgbClr val="FFFFFF"/>
                </a:solidFill>
              </a:rPr>
              <a:t> 167.5 half lives</a:t>
            </a:r>
          </a:p>
          <a:p>
            <a:pPr marL="664736" lvl="1" indent="-244112" defTabSz="841247">
              <a:lnSpc>
                <a:spcPct val="90000"/>
              </a:lnSpc>
              <a:spcBef>
                <a:spcPts val="400"/>
              </a:spcBef>
              <a:defRPr sz="1800">
                <a:solidFill>
                  <a:srgbClr val="000000"/>
                </a:solidFill>
              </a:defRPr>
            </a:pPr>
            <a:r>
              <a:rPr sz="2576">
                <a:solidFill>
                  <a:srgbClr val="FFFFFF"/>
                </a:solidFill>
              </a:rPr>
              <a:t>1,000,000 years / 5730 years/half life =174.5 half lives</a:t>
            </a:r>
          </a:p>
          <a:p>
            <a:pPr marL="664736" lvl="1" indent="-244112" defTabSz="841247">
              <a:lnSpc>
                <a:spcPct val="90000"/>
              </a:lnSpc>
              <a:spcBef>
                <a:spcPts val="400"/>
              </a:spcBef>
              <a:defRPr sz="1800">
                <a:solidFill>
                  <a:srgbClr val="000000"/>
                </a:solidFill>
              </a:defRPr>
            </a:pPr>
            <a:r>
              <a:rPr sz="2576">
                <a:solidFill>
                  <a:srgbClr val="FFFFFF"/>
                </a:solidFill>
              </a:rPr>
              <a:t>167.5 – 174.5  =  –7</a:t>
            </a:r>
          </a:p>
          <a:p>
            <a:pPr marL="315467" lvl="0" indent="-315467" defTabSz="841247">
              <a:lnSpc>
                <a:spcPct val="90000"/>
              </a:lnSpc>
              <a:spcBef>
                <a:spcPts val="500"/>
              </a:spcBef>
              <a:buChar char=""/>
              <a:defRPr sz="1800">
                <a:solidFill>
                  <a:srgbClr val="000000"/>
                </a:solidFill>
              </a:defRPr>
            </a:pPr>
            <a:r>
              <a:rPr sz="2576">
                <a:solidFill>
                  <a:srgbClr val="FFFFFF"/>
                </a:solidFill>
              </a:rPr>
              <a:t>At 250,000 years less than an atom per gram C is left</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1">
                                            <p:bg/>
                                          </p:spTgt>
                                        </p:tgtEl>
                                        <p:attrNameLst>
                                          <p:attrName>style.visibility</p:attrName>
                                        </p:attrNameLst>
                                      </p:cBhvr>
                                      <p:to>
                                        <p:strVal val="visible"/>
                                      </p:to>
                                    </p:set>
                                    <p:animEffect transition="in" filter="wipe(left)">
                                      <p:cBhvr>
                                        <p:cTn id="7" dur="500"/>
                                        <p:tgtEl>
                                          <p:spTgt spid="151">
                                            <p:bg/>
                                          </p:spTgt>
                                        </p:tgtEl>
                                      </p:cBhvr>
                                    </p:animEffect>
                                  </p:childTnLst>
                                </p:cTn>
                              </p:par>
                              <p:par>
                                <p:cTn id="8" presetID="22" presetClass="entr" presetSubtype="8" fill="hold" grpId="1">
                                  <p:stCondLst>
                                    <p:cond delay="0"/>
                                  </p:stCondLst>
                                  <p:iterate>
                                    <p:tmAbs val="0"/>
                                  </p:iterate>
                                  <p:childTnLst>
                                    <p:set>
                                      <p:cBhvr>
                                        <p:cTn id="9" fill="hold"/>
                                        <p:tgtEl>
                                          <p:spTgt spid="151">
                                            <p:txEl>
                                              <p:pRg st="0" end="0"/>
                                            </p:txEl>
                                          </p:spTgt>
                                        </p:tgtEl>
                                        <p:attrNameLst>
                                          <p:attrName>style.visibility</p:attrName>
                                        </p:attrNameLst>
                                      </p:cBhvr>
                                      <p:to>
                                        <p:strVal val="visible"/>
                                      </p:to>
                                    </p:set>
                                    <p:animEffect transition="in" filter="wipe(left)">
                                      <p:cBhvr>
                                        <p:cTn id="10" dur="500"/>
                                        <p:tgtEl>
                                          <p:spTgt spid="1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51">
                                            <p:txEl>
                                              <p:pRg st="1" end="1"/>
                                            </p:txEl>
                                          </p:spTgt>
                                        </p:tgtEl>
                                        <p:attrNameLst>
                                          <p:attrName>style.visibility</p:attrName>
                                        </p:attrNameLst>
                                      </p:cBhvr>
                                      <p:to>
                                        <p:strVal val="visible"/>
                                      </p:to>
                                    </p:set>
                                    <p:animEffect transition="in" filter="wipe(left)">
                                      <p:cBhvr>
                                        <p:cTn id="15" dur="500"/>
                                        <p:tgtEl>
                                          <p:spTgt spid="1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51">
                                            <p:txEl>
                                              <p:pRg st="2" end="2"/>
                                            </p:txEl>
                                          </p:spTgt>
                                        </p:tgtEl>
                                        <p:attrNameLst>
                                          <p:attrName>style.visibility</p:attrName>
                                        </p:attrNameLst>
                                      </p:cBhvr>
                                      <p:to>
                                        <p:strVal val="visible"/>
                                      </p:to>
                                    </p:set>
                                    <p:animEffect transition="in" filter="wipe(left)">
                                      <p:cBhvr>
                                        <p:cTn id="20" dur="500"/>
                                        <p:tgtEl>
                                          <p:spTgt spid="1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51">
                                            <p:txEl>
                                              <p:pRg st="3" end="3"/>
                                            </p:txEl>
                                          </p:spTgt>
                                        </p:tgtEl>
                                        <p:attrNameLst>
                                          <p:attrName>style.visibility</p:attrName>
                                        </p:attrNameLst>
                                      </p:cBhvr>
                                      <p:to>
                                        <p:strVal val="visible"/>
                                      </p:to>
                                    </p:set>
                                    <p:animEffect transition="in" filter="wipe(left)">
                                      <p:cBhvr>
                                        <p:cTn id="25" dur="500"/>
                                        <p:tgtEl>
                                          <p:spTgt spid="1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151">
                                            <p:txEl>
                                              <p:pRg st="4" end="4"/>
                                            </p:txEl>
                                          </p:spTgt>
                                        </p:tgtEl>
                                        <p:attrNameLst>
                                          <p:attrName>style.visibility</p:attrName>
                                        </p:attrNameLst>
                                      </p:cBhvr>
                                      <p:to>
                                        <p:strVal val="visible"/>
                                      </p:to>
                                    </p:set>
                                    <p:animEffect transition="in" filter="wipe(left)">
                                      <p:cBhvr>
                                        <p:cTn id="30" dur="500"/>
                                        <p:tgtEl>
                                          <p:spTgt spid="1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151">
                                            <p:txEl>
                                              <p:pRg st="5" end="5"/>
                                            </p:txEl>
                                          </p:spTgt>
                                        </p:tgtEl>
                                        <p:attrNameLst>
                                          <p:attrName>style.visibility</p:attrName>
                                        </p:attrNameLst>
                                      </p:cBhvr>
                                      <p:to>
                                        <p:strVal val="visible"/>
                                      </p:to>
                                    </p:set>
                                    <p:animEffect transition="in" filter="wipe(left)">
                                      <p:cBhvr>
                                        <p:cTn id="35" dur="500"/>
                                        <p:tgtEl>
                                          <p:spTgt spid="15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iterate>
                                    <p:tmAbs val="0"/>
                                  </p:iterate>
                                  <p:childTnLst>
                                    <p:set>
                                      <p:cBhvr>
                                        <p:cTn id="39" fill="hold"/>
                                        <p:tgtEl>
                                          <p:spTgt spid="151">
                                            <p:txEl>
                                              <p:pRg st="6" end="6"/>
                                            </p:txEl>
                                          </p:spTgt>
                                        </p:tgtEl>
                                        <p:attrNameLst>
                                          <p:attrName>style.visibility</p:attrName>
                                        </p:attrNameLst>
                                      </p:cBhvr>
                                      <p:to>
                                        <p:strVal val="visible"/>
                                      </p:to>
                                    </p:set>
                                    <p:animEffect transition="in" filter="wipe(left)">
                                      <p:cBhvr>
                                        <p:cTn id="40" dur="500"/>
                                        <p:tgtEl>
                                          <p:spTgt spid="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300">
                <a:solidFill>
                  <a:srgbClr val="FFFFFF"/>
                </a:solidFill>
              </a:rPr>
              <a:t>Why Did the Paleo Group’s Data Have to Be  Suppressed?</a:t>
            </a:r>
          </a:p>
        </p:txBody>
      </p:sp>
      <p:sp>
        <p:nvSpPr>
          <p:cNvPr id="154" name="Shape 154"/>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90000"/>
              </a:lnSpc>
              <a:buChar char=""/>
              <a:defRPr sz="1800">
                <a:solidFill>
                  <a:srgbClr val="000000"/>
                </a:solidFill>
              </a:defRPr>
            </a:pPr>
            <a:r>
              <a:rPr sz="3200">
                <a:solidFill>
                  <a:srgbClr val="FFFFFF"/>
                </a:solidFill>
              </a:rPr>
              <a:t>Residual carbon-14 is compatible with short age</a:t>
            </a:r>
          </a:p>
          <a:p>
            <a:pPr marL="742950" lvl="1" indent="-285750">
              <a:lnSpc>
                <a:spcPct val="90000"/>
              </a:lnSpc>
              <a:spcBef>
                <a:spcPts val="600"/>
              </a:spcBef>
              <a:defRPr sz="1800">
                <a:solidFill>
                  <a:srgbClr val="000000"/>
                </a:solidFill>
              </a:defRPr>
            </a:pPr>
            <a:r>
              <a:rPr sz="2800">
                <a:solidFill>
                  <a:srgbClr val="FFFFFF"/>
                </a:solidFill>
              </a:rPr>
              <a:t>What is measured is the </a:t>
            </a:r>
            <a:r>
              <a:rPr sz="2800" baseline="30000">
                <a:solidFill>
                  <a:srgbClr val="FFFFFF"/>
                </a:solidFill>
              </a:rPr>
              <a:t>14</a:t>
            </a:r>
            <a:r>
              <a:rPr sz="2800">
                <a:solidFill>
                  <a:srgbClr val="FFFFFF"/>
                </a:solidFill>
              </a:rPr>
              <a:t>C/C ratio</a:t>
            </a:r>
          </a:p>
          <a:p>
            <a:pPr marL="742950" lvl="1" indent="-285750">
              <a:lnSpc>
                <a:spcPct val="90000"/>
              </a:lnSpc>
              <a:spcBef>
                <a:spcPts val="600"/>
              </a:spcBef>
              <a:defRPr sz="1800">
                <a:solidFill>
                  <a:srgbClr val="000000"/>
                </a:solidFill>
              </a:defRPr>
            </a:pPr>
            <a:r>
              <a:rPr sz="2800">
                <a:solidFill>
                  <a:srgbClr val="FFFFFF"/>
                </a:solidFill>
              </a:rPr>
              <a:t>Less carbon-14 in the past</a:t>
            </a:r>
          </a:p>
          <a:p>
            <a:pPr marL="742950" lvl="1" indent="-285750">
              <a:lnSpc>
                <a:spcPct val="90000"/>
              </a:lnSpc>
              <a:spcBef>
                <a:spcPts val="600"/>
              </a:spcBef>
              <a:defRPr sz="1800">
                <a:solidFill>
                  <a:srgbClr val="000000"/>
                </a:solidFill>
              </a:defRPr>
            </a:pPr>
            <a:r>
              <a:rPr sz="2800">
                <a:solidFill>
                  <a:srgbClr val="FFFFFF"/>
                </a:solidFill>
              </a:rPr>
              <a:t>Much more ordinary carbon in the past</a:t>
            </a:r>
          </a:p>
          <a:p>
            <a:pPr marL="742950" lvl="1" indent="-285750">
              <a:lnSpc>
                <a:spcPct val="90000"/>
              </a:lnSpc>
              <a:spcBef>
                <a:spcPts val="600"/>
              </a:spcBef>
              <a:defRPr sz="1800">
                <a:solidFill>
                  <a:srgbClr val="000000"/>
                </a:solidFill>
              </a:defRPr>
            </a:pPr>
            <a:r>
              <a:rPr sz="2800">
                <a:solidFill>
                  <a:srgbClr val="FFFFFF"/>
                </a:solidFill>
              </a:rPr>
              <a:t>4,300 years not unreasonable</a:t>
            </a:r>
          </a:p>
          <a:p>
            <a:pPr lvl="0">
              <a:lnSpc>
                <a:spcPct val="90000"/>
              </a:lnSpc>
              <a:buChar char=""/>
              <a:defRPr sz="1800">
                <a:solidFill>
                  <a:srgbClr val="000000"/>
                </a:solidFill>
              </a:defRPr>
            </a:pPr>
            <a:r>
              <a:rPr sz="3200">
                <a:solidFill>
                  <a:srgbClr val="FFFFFF"/>
                </a:solidFill>
              </a:rPr>
              <a:t>Residual carbon-14 is incompatible with long ages</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4">
                                            <p:bg/>
                                          </p:spTgt>
                                        </p:tgtEl>
                                        <p:attrNameLst>
                                          <p:attrName>style.visibility</p:attrName>
                                        </p:attrNameLst>
                                      </p:cBhvr>
                                      <p:to>
                                        <p:strVal val="visible"/>
                                      </p:to>
                                    </p:set>
                                    <p:animEffect transition="in" filter="wipe(left)">
                                      <p:cBhvr>
                                        <p:cTn id="7" dur="500"/>
                                        <p:tgtEl>
                                          <p:spTgt spid="154">
                                            <p:bg/>
                                          </p:spTgt>
                                        </p:tgtEl>
                                      </p:cBhvr>
                                    </p:animEffect>
                                  </p:childTnLst>
                                </p:cTn>
                              </p:par>
                              <p:par>
                                <p:cTn id="8" presetID="22" presetClass="entr" presetSubtype="8" fill="hold" grpId="1">
                                  <p:stCondLst>
                                    <p:cond delay="0"/>
                                  </p:stCondLst>
                                  <p:iterate>
                                    <p:tmAbs val="0"/>
                                  </p:iterate>
                                  <p:childTnLst>
                                    <p:set>
                                      <p:cBhvr>
                                        <p:cTn id="9" fill="hold"/>
                                        <p:tgtEl>
                                          <p:spTgt spid="154">
                                            <p:txEl>
                                              <p:pRg st="0" end="0"/>
                                            </p:txEl>
                                          </p:spTgt>
                                        </p:tgtEl>
                                        <p:attrNameLst>
                                          <p:attrName>style.visibility</p:attrName>
                                        </p:attrNameLst>
                                      </p:cBhvr>
                                      <p:to>
                                        <p:strVal val="visible"/>
                                      </p:to>
                                    </p:set>
                                    <p:animEffect transition="in" filter="wipe(left)">
                                      <p:cBhvr>
                                        <p:cTn id="10" dur="500"/>
                                        <p:tgtEl>
                                          <p:spTgt spid="1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54">
                                            <p:txEl>
                                              <p:pRg st="1" end="1"/>
                                            </p:txEl>
                                          </p:spTgt>
                                        </p:tgtEl>
                                        <p:attrNameLst>
                                          <p:attrName>style.visibility</p:attrName>
                                        </p:attrNameLst>
                                      </p:cBhvr>
                                      <p:to>
                                        <p:strVal val="visible"/>
                                      </p:to>
                                    </p:set>
                                    <p:animEffect transition="in" filter="wipe(left)">
                                      <p:cBhvr>
                                        <p:cTn id="15" dur="500"/>
                                        <p:tgtEl>
                                          <p:spTgt spid="1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54">
                                            <p:txEl>
                                              <p:pRg st="2" end="2"/>
                                            </p:txEl>
                                          </p:spTgt>
                                        </p:tgtEl>
                                        <p:attrNameLst>
                                          <p:attrName>style.visibility</p:attrName>
                                        </p:attrNameLst>
                                      </p:cBhvr>
                                      <p:to>
                                        <p:strVal val="visible"/>
                                      </p:to>
                                    </p:set>
                                    <p:animEffect transition="in" filter="wipe(left)">
                                      <p:cBhvr>
                                        <p:cTn id="20" dur="500"/>
                                        <p:tgtEl>
                                          <p:spTgt spid="15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54">
                                            <p:txEl>
                                              <p:pRg st="3" end="3"/>
                                            </p:txEl>
                                          </p:spTgt>
                                        </p:tgtEl>
                                        <p:attrNameLst>
                                          <p:attrName>style.visibility</p:attrName>
                                        </p:attrNameLst>
                                      </p:cBhvr>
                                      <p:to>
                                        <p:strVal val="visible"/>
                                      </p:to>
                                    </p:set>
                                    <p:animEffect transition="in" filter="wipe(left)">
                                      <p:cBhvr>
                                        <p:cTn id="25" dur="500"/>
                                        <p:tgtEl>
                                          <p:spTgt spid="15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154">
                                            <p:txEl>
                                              <p:pRg st="4" end="4"/>
                                            </p:txEl>
                                          </p:spTgt>
                                        </p:tgtEl>
                                        <p:attrNameLst>
                                          <p:attrName>style.visibility</p:attrName>
                                        </p:attrNameLst>
                                      </p:cBhvr>
                                      <p:to>
                                        <p:strVal val="visible"/>
                                      </p:to>
                                    </p:set>
                                    <p:animEffect transition="in" filter="wipe(left)">
                                      <p:cBhvr>
                                        <p:cTn id="30" dur="500"/>
                                        <p:tgtEl>
                                          <p:spTgt spid="15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154">
                                            <p:txEl>
                                              <p:pRg st="5" end="5"/>
                                            </p:txEl>
                                          </p:spTgt>
                                        </p:tgtEl>
                                        <p:attrNameLst>
                                          <p:attrName>style.visibility</p:attrName>
                                        </p:attrNameLst>
                                      </p:cBhvr>
                                      <p:to>
                                        <p:strVal val="visible"/>
                                      </p:to>
                                    </p:set>
                                    <p:animEffect transition="in" filter="wipe(left)">
                                      <p:cBhvr>
                                        <p:cTn id="35" dur="500"/>
                                        <p:tgtEl>
                                          <p:spTgt spid="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A Brief History</a:t>
            </a:r>
          </a:p>
        </p:txBody>
      </p:sp>
      <p:sp>
        <p:nvSpPr>
          <p:cNvPr id="157" name="Shape 157"/>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4036" lvl="0" indent="-294036" defTabSz="896111">
              <a:lnSpc>
                <a:spcPct val="90000"/>
              </a:lnSpc>
              <a:spcBef>
                <a:spcPts val="600"/>
              </a:spcBef>
              <a:buChar char=""/>
              <a:defRPr sz="1800">
                <a:solidFill>
                  <a:srgbClr val="000000"/>
                </a:solidFill>
              </a:defRPr>
            </a:pPr>
            <a:r>
              <a:rPr sz="2744">
                <a:solidFill>
                  <a:srgbClr val="FFFFFF"/>
                </a:solidFill>
              </a:rPr>
              <a:t>Residual carbon-14 has been predicted by creationists since at least 1970.</a:t>
            </a:r>
          </a:p>
          <a:p>
            <a:pPr marL="294036" lvl="0" indent="-294036" defTabSz="896111">
              <a:lnSpc>
                <a:spcPct val="90000"/>
              </a:lnSpc>
              <a:spcBef>
                <a:spcPts val="600"/>
              </a:spcBef>
              <a:buChar char=""/>
              <a:defRPr sz="1800">
                <a:solidFill>
                  <a:srgbClr val="000000"/>
                </a:solidFill>
              </a:defRPr>
            </a:pPr>
            <a:r>
              <a:rPr sz="2744">
                <a:solidFill>
                  <a:srgbClr val="FFFFFF"/>
                </a:solidFill>
              </a:rPr>
              <a:t>Apparent residual carbon-14 has been noted by creationists since at least 1988</a:t>
            </a:r>
          </a:p>
          <a:p>
            <a:pPr marL="294036" lvl="0" indent="-294036" defTabSz="896111">
              <a:lnSpc>
                <a:spcPct val="90000"/>
              </a:lnSpc>
              <a:spcBef>
                <a:spcPts val="600"/>
              </a:spcBef>
              <a:buChar char=""/>
              <a:defRPr sz="1800">
                <a:solidFill>
                  <a:srgbClr val="000000"/>
                </a:solidFill>
              </a:defRPr>
            </a:pPr>
            <a:r>
              <a:rPr sz="2744">
                <a:solidFill>
                  <a:srgbClr val="FFFFFF"/>
                </a:solidFill>
              </a:rPr>
              <a:t>I noted published data suggesting residual carbon-14, and called for experiments, in 1997</a:t>
            </a:r>
          </a:p>
          <a:p>
            <a:pPr marL="294036" lvl="0" indent="-294036" defTabSz="896111">
              <a:lnSpc>
                <a:spcPct val="90000"/>
              </a:lnSpc>
              <a:spcBef>
                <a:spcPts val="600"/>
              </a:spcBef>
              <a:buChar char=""/>
              <a:defRPr sz="1800">
                <a:solidFill>
                  <a:srgbClr val="000000"/>
                </a:solidFill>
              </a:defRPr>
            </a:pPr>
            <a:r>
              <a:rPr sz="2744">
                <a:solidFill>
                  <a:srgbClr val="FFFFFF"/>
                </a:solidFill>
              </a:rPr>
              <a:t>Andrew Snelling did several dates on his own starting in 1997</a:t>
            </a:r>
          </a:p>
          <a:p>
            <a:pPr marL="294036" lvl="0" indent="-294036" defTabSz="896111">
              <a:lnSpc>
                <a:spcPct val="90000"/>
              </a:lnSpc>
              <a:spcBef>
                <a:spcPts val="600"/>
              </a:spcBef>
              <a:buChar char=""/>
              <a:defRPr sz="1800">
                <a:solidFill>
                  <a:srgbClr val="000000"/>
                </a:solidFill>
              </a:defRPr>
            </a:pPr>
            <a:r>
              <a:rPr sz="2744">
                <a:solidFill>
                  <a:srgbClr val="FFFFFF"/>
                </a:solidFill>
              </a:rPr>
              <a:t>I called for testing creationist models in 2000*, and reviewed the literature in 2001</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animEffect transition="in" filter="wipe(left)">
                                      <p:cBhvr>
                                        <p:cTn id="7" dur="500"/>
                                        <p:tgtEl>
                                          <p:spTgt spid="157">
                                            <p:bg/>
                                          </p:spTgt>
                                        </p:tgtEl>
                                      </p:cBhvr>
                                    </p:animEffect>
                                  </p:childTnLst>
                                </p:cTn>
                              </p:par>
                              <p:par>
                                <p:cTn id="8" presetID="22" presetClass="entr" presetSubtype="8" fill="hold" grpId="1">
                                  <p:stCondLst>
                                    <p:cond delay="0"/>
                                  </p:stCondLst>
                                  <p:iterate>
                                    <p:tmAbs val="0"/>
                                  </p:iterate>
                                  <p:childTnLst>
                                    <p:set>
                                      <p:cBhvr>
                                        <p:cTn id="9" fill="hold"/>
                                        <p:tgtEl>
                                          <p:spTgt spid="157">
                                            <p:txEl>
                                              <p:pRg st="0" end="0"/>
                                            </p:txEl>
                                          </p:spTgt>
                                        </p:tgtEl>
                                        <p:attrNameLst>
                                          <p:attrName>style.visibility</p:attrName>
                                        </p:attrNameLst>
                                      </p:cBhvr>
                                      <p:to>
                                        <p:strVal val="visible"/>
                                      </p:to>
                                    </p:set>
                                    <p:animEffect transition="in" filter="wipe(left)">
                                      <p:cBhvr>
                                        <p:cTn id="10" dur="500"/>
                                        <p:tgtEl>
                                          <p:spTgt spid="1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57">
                                            <p:txEl>
                                              <p:pRg st="1" end="1"/>
                                            </p:txEl>
                                          </p:spTgt>
                                        </p:tgtEl>
                                        <p:attrNameLst>
                                          <p:attrName>style.visibility</p:attrName>
                                        </p:attrNameLst>
                                      </p:cBhvr>
                                      <p:to>
                                        <p:strVal val="visible"/>
                                      </p:to>
                                    </p:set>
                                    <p:animEffect transition="in" filter="wipe(left)">
                                      <p:cBhvr>
                                        <p:cTn id="15" dur="500"/>
                                        <p:tgtEl>
                                          <p:spTgt spid="1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57">
                                            <p:txEl>
                                              <p:pRg st="2" end="2"/>
                                            </p:txEl>
                                          </p:spTgt>
                                        </p:tgtEl>
                                        <p:attrNameLst>
                                          <p:attrName>style.visibility</p:attrName>
                                        </p:attrNameLst>
                                      </p:cBhvr>
                                      <p:to>
                                        <p:strVal val="visible"/>
                                      </p:to>
                                    </p:set>
                                    <p:animEffect transition="in" filter="wipe(left)">
                                      <p:cBhvr>
                                        <p:cTn id="20" dur="500"/>
                                        <p:tgtEl>
                                          <p:spTgt spid="15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57">
                                            <p:txEl>
                                              <p:pRg st="3" end="3"/>
                                            </p:txEl>
                                          </p:spTgt>
                                        </p:tgtEl>
                                        <p:attrNameLst>
                                          <p:attrName>style.visibility</p:attrName>
                                        </p:attrNameLst>
                                      </p:cBhvr>
                                      <p:to>
                                        <p:strVal val="visible"/>
                                      </p:to>
                                    </p:set>
                                    <p:animEffect transition="in" filter="wipe(left)">
                                      <p:cBhvr>
                                        <p:cTn id="25" dur="500"/>
                                        <p:tgtEl>
                                          <p:spTgt spid="15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157">
                                            <p:txEl>
                                              <p:pRg st="4" end="4"/>
                                            </p:txEl>
                                          </p:spTgt>
                                        </p:tgtEl>
                                        <p:attrNameLst>
                                          <p:attrName>style.visibility</p:attrName>
                                        </p:attrNameLst>
                                      </p:cBhvr>
                                      <p:to>
                                        <p:strVal val="visible"/>
                                      </p:to>
                                    </p:set>
                                    <p:animEffect transition="in" filter="wipe(left)">
                                      <p:cBhvr>
                                        <p:cTn id="30" dur="500"/>
                                        <p:tgtEl>
                                          <p:spTgt spid="1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A Brief History</a:t>
            </a:r>
          </a:p>
        </p:txBody>
      </p:sp>
      <p:sp>
        <p:nvSpPr>
          <p:cNvPr id="160" name="Shape 160"/>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lnSpc>
                <a:spcPct val="90000"/>
              </a:lnSpc>
              <a:spcBef>
                <a:spcPts val="600"/>
              </a:spcBef>
              <a:buChar char=""/>
              <a:defRPr sz="1800">
                <a:solidFill>
                  <a:srgbClr val="000000"/>
                </a:solidFill>
              </a:defRPr>
            </a:pPr>
            <a:r>
              <a:rPr sz="2800">
                <a:solidFill>
                  <a:srgbClr val="FFFFFF"/>
                </a:solidFill>
              </a:rPr>
              <a:t>The RATE group dated coal samples, and diamonds</a:t>
            </a:r>
          </a:p>
          <a:p>
            <a:pPr marL="300037" lvl="0" indent="-300037">
              <a:lnSpc>
                <a:spcPct val="90000"/>
              </a:lnSpc>
              <a:spcBef>
                <a:spcPts val="600"/>
              </a:spcBef>
              <a:buChar char=""/>
              <a:defRPr sz="1800">
                <a:solidFill>
                  <a:srgbClr val="000000"/>
                </a:solidFill>
              </a:defRPr>
            </a:pPr>
            <a:r>
              <a:rPr sz="2800">
                <a:solidFill>
                  <a:srgbClr val="FFFFFF"/>
                </a:solidFill>
              </a:rPr>
              <a:t>Baumgardner J, 2005.  Carbon-14 Evidence for a Recent Global Flood and a Young Earth.  In </a:t>
            </a:r>
            <a:r>
              <a:rPr sz="2800" i="1">
                <a:solidFill>
                  <a:srgbClr val="FFFFFF"/>
                </a:solidFill>
              </a:rPr>
              <a:t>Radioisotopes and the Age of The Earth: Results of a Young-Earth Creationist Research Initiative</a:t>
            </a:r>
            <a:r>
              <a:rPr sz="2800">
                <a:solidFill>
                  <a:srgbClr val="FFFFFF"/>
                </a:solidFill>
              </a:rPr>
              <a:t>, (Volume II), L. Vardiman et al., eds.</a:t>
            </a:r>
          </a:p>
          <a:p>
            <a:pPr marL="300037" lvl="0" indent="-300037">
              <a:lnSpc>
                <a:spcPct val="90000"/>
              </a:lnSpc>
              <a:spcBef>
                <a:spcPts val="600"/>
              </a:spcBef>
              <a:buChar char=""/>
              <a:defRPr sz="1800">
                <a:solidFill>
                  <a:srgbClr val="000000"/>
                </a:solidFill>
              </a:defRPr>
            </a:pPr>
            <a:r>
              <a:rPr sz="2800">
                <a:solidFill>
                  <a:srgbClr val="FFFFFF"/>
                </a:solidFill>
                <a:hlinkClick r:id="rId2"/>
              </a:rPr>
              <a:t>http://www.icr.org/i/pdf/technical/Carbon-14-Evidence-for-a-Recent-Global-Flood-and-a-Young-Earth.pdf</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animEffect transition="in" filter="wipe(left)">
                                      <p:cBhvr>
                                        <p:cTn id="7" dur="500"/>
                                        <p:tgtEl>
                                          <p:spTgt spid="160">
                                            <p:bg/>
                                          </p:spTgt>
                                        </p:tgtEl>
                                      </p:cBhvr>
                                    </p:animEffect>
                                  </p:childTnLst>
                                </p:cTn>
                              </p:par>
                              <p:par>
                                <p:cTn id="8" presetID="22" presetClass="entr" presetSubtype="8" fill="hold" grpId="1">
                                  <p:stCondLst>
                                    <p:cond delay="0"/>
                                  </p:stCondLst>
                                  <p:iterate>
                                    <p:tmAbs val="0"/>
                                  </p:iterate>
                                  <p:childTnLst>
                                    <p:set>
                                      <p:cBhvr>
                                        <p:cTn id="9" fill="hold"/>
                                        <p:tgtEl>
                                          <p:spTgt spid="160">
                                            <p:txEl>
                                              <p:pRg st="0" end="0"/>
                                            </p:txEl>
                                          </p:spTgt>
                                        </p:tgtEl>
                                        <p:attrNameLst>
                                          <p:attrName>style.visibility</p:attrName>
                                        </p:attrNameLst>
                                      </p:cBhvr>
                                      <p:to>
                                        <p:strVal val="visible"/>
                                      </p:to>
                                    </p:set>
                                    <p:animEffect transition="in" filter="wipe(left)">
                                      <p:cBhvr>
                                        <p:cTn id="10" dur="500"/>
                                        <p:tgtEl>
                                          <p:spTgt spid="160">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160">
                                            <p:txEl>
                                              <p:pRg st="1" end="1"/>
                                            </p:txEl>
                                          </p:spTgt>
                                        </p:tgtEl>
                                        <p:attrNameLst>
                                          <p:attrName>style.visibility</p:attrName>
                                        </p:attrNameLst>
                                      </p:cBhvr>
                                      <p:to>
                                        <p:strVal val="visible"/>
                                      </p:to>
                                    </p:set>
                                    <p:animEffect transition="in" filter="wipe(left)">
                                      <p:cBhvr>
                                        <p:cTn id="14" dur="500"/>
                                        <p:tgtEl>
                                          <p:spTgt spid="160">
                                            <p:txEl>
                                              <p:pRg st="1" end="1"/>
                                            </p:txEl>
                                          </p:spTgt>
                                        </p:tgtEl>
                                      </p:cBhvr>
                                    </p:animEffect>
                                  </p:childTnLst>
                                </p:cTn>
                              </p:par>
                            </p:childTnLst>
                          </p:cTn>
                        </p:par>
                        <p:par>
                          <p:cTn id="15" fill="hold">
                            <p:stCondLst>
                              <p:cond delay="1000"/>
                            </p:stCondLst>
                            <p:childTnLst>
                              <p:par>
                                <p:cTn id="16" presetID="22" presetClass="entr" presetSubtype="8" fill="hold" grpId="1" nodeType="afterEffect">
                                  <p:stCondLst>
                                    <p:cond delay="0"/>
                                  </p:stCondLst>
                                  <p:iterate>
                                    <p:tmAbs val="0"/>
                                  </p:iterate>
                                  <p:childTnLst>
                                    <p:set>
                                      <p:cBhvr>
                                        <p:cTn id="17" fill="hold"/>
                                        <p:tgtEl>
                                          <p:spTgt spid="160">
                                            <p:txEl>
                                              <p:pRg st="2" end="2"/>
                                            </p:txEl>
                                          </p:spTgt>
                                        </p:tgtEl>
                                        <p:attrNameLst>
                                          <p:attrName>style.visibility</p:attrName>
                                        </p:attrNameLst>
                                      </p:cBhvr>
                                      <p:to>
                                        <p:strVal val="visible"/>
                                      </p:to>
                                    </p:set>
                                    <p:animEffect transition="in" filter="wipe(left)">
                                      <p:cBhvr>
                                        <p:cTn id="18" dur="500"/>
                                        <p:tgtEl>
                                          <p:spTgt spid="1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85800" y="823399"/>
            <a:ext cx="7772400" cy="7154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4400">
                <a:solidFill>
                  <a:srgbClr val="E3EBF1"/>
                </a:solidFill>
              </a:defRPr>
            </a:lvl1pPr>
          </a:lstStyle>
          <a:p>
            <a:pPr lvl="0">
              <a:defRPr sz="1800">
                <a:solidFill>
                  <a:srgbClr val="000000"/>
                </a:solidFill>
              </a:defRPr>
            </a:pPr>
            <a:r>
              <a:rPr sz="4400">
                <a:solidFill>
                  <a:srgbClr val="E3EBF1"/>
                </a:solidFill>
              </a:rPr>
              <a:t>The RATE Group</a:t>
            </a:r>
          </a:p>
        </p:txBody>
      </p:sp>
      <p:graphicFrame>
        <p:nvGraphicFramePr>
          <p:cNvPr id="163" name="Chart 163"/>
          <p:cNvGraphicFramePr/>
          <p:nvPr/>
        </p:nvGraphicFramePr>
        <p:xfrm>
          <a:off x="648335" y="2010075"/>
          <a:ext cx="7714501" cy="3936671"/>
        </p:xfrm>
        <a:graphic>
          <a:graphicData uri="http://schemas.openxmlformats.org/drawingml/2006/chart">
            <c:chart xmlns:c="http://schemas.openxmlformats.org/drawingml/2006/chart" xmlns:r="http://schemas.openxmlformats.org/officeDocument/2006/relationships" r:id="rId2"/>
          </a:graphicData>
        </a:graphic>
      </p:graphicFrame>
      <p:sp>
        <p:nvSpPr>
          <p:cNvPr id="164" name="Shape 164"/>
          <p:cNvSpPr/>
          <p:nvPr/>
        </p:nvSpPr>
        <p:spPr>
          <a:xfrm>
            <a:off x="2406650" y="5959475"/>
            <a:ext cx="846867" cy="6756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l" defTabSz="457200">
              <a:defRPr sz="1800"/>
            </a:pPr>
            <a:r>
              <a:rPr>
                <a:solidFill>
                  <a:srgbClr val="FFFFFF"/>
                </a:solidFill>
                <a:latin typeface="Times Roman"/>
                <a:ea typeface="Times Roman"/>
                <a:cs typeface="Times Roman"/>
                <a:sym typeface="Times Roman"/>
              </a:rPr>
              <a:t>Eocene</a:t>
            </a:r>
          </a:p>
          <a:p>
            <a:pPr lvl="0" algn="l" defTabSz="457200">
              <a:defRPr sz="1800"/>
            </a:pPr>
            <a:r>
              <a:rPr>
                <a:solidFill>
                  <a:srgbClr val="FFFFFF"/>
                </a:solidFill>
                <a:latin typeface="Times Roman"/>
                <a:ea typeface="Times Roman"/>
                <a:cs typeface="Times Roman"/>
                <a:sym typeface="Times Roman"/>
              </a:rPr>
              <a:t>(40 Ma)</a:t>
            </a:r>
          </a:p>
        </p:txBody>
      </p:sp>
      <p:sp>
        <p:nvSpPr>
          <p:cNvPr id="165" name="Shape 165"/>
          <p:cNvSpPr/>
          <p:nvPr/>
        </p:nvSpPr>
        <p:spPr>
          <a:xfrm>
            <a:off x="4024312" y="5959475"/>
            <a:ext cx="1176820" cy="6756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l" defTabSz="457200">
              <a:defRPr sz="1800"/>
            </a:pPr>
            <a:r>
              <a:rPr>
                <a:solidFill>
                  <a:srgbClr val="FFFFFF"/>
                </a:solidFill>
                <a:latin typeface="Times Roman"/>
                <a:ea typeface="Times Roman"/>
                <a:cs typeface="Times Roman"/>
                <a:sym typeface="Times Roman"/>
              </a:rPr>
              <a:t>Cretaceous</a:t>
            </a:r>
          </a:p>
          <a:p>
            <a:pPr lvl="0" algn="l" defTabSz="457200">
              <a:defRPr sz="1800"/>
            </a:pPr>
            <a:r>
              <a:rPr>
                <a:solidFill>
                  <a:srgbClr val="FFFFFF"/>
                </a:solidFill>
                <a:latin typeface="Times Roman"/>
                <a:ea typeface="Times Roman"/>
                <a:cs typeface="Times Roman"/>
                <a:sym typeface="Times Roman"/>
              </a:rPr>
              <a:t>(100 Ma)</a:t>
            </a:r>
          </a:p>
        </p:txBody>
      </p:sp>
      <p:sp>
        <p:nvSpPr>
          <p:cNvPr id="166" name="Shape 166"/>
          <p:cNvSpPr/>
          <p:nvPr/>
        </p:nvSpPr>
        <p:spPr>
          <a:xfrm>
            <a:off x="5962650" y="5959475"/>
            <a:ext cx="1494604" cy="6756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l" defTabSz="457200">
              <a:defRPr sz="1800"/>
            </a:pPr>
            <a:r>
              <a:rPr>
                <a:solidFill>
                  <a:srgbClr val="FFFFFF"/>
                </a:solidFill>
                <a:latin typeface="Times Roman"/>
                <a:ea typeface="Times Roman"/>
                <a:cs typeface="Times Roman"/>
                <a:sym typeface="Times Roman"/>
              </a:rPr>
              <a:t>Pennsylvanian</a:t>
            </a:r>
          </a:p>
          <a:p>
            <a:pPr lvl="0" algn="l" defTabSz="457200">
              <a:defRPr sz="1800"/>
            </a:pPr>
            <a:r>
              <a:rPr>
                <a:solidFill>
                  <a:srgbClr val="FFFFFF"/>
                </a:solidFill>
                <a:latin typeface="Times Roman"/>
                <a:ea typeface="Times Roman"/>
                <a:cs typeface="Times Roman"/>
                <a:sym typeface="Times Roman"/>
              </a:rPr>
              <a:t>(300 Ma)</a:t>
            </a:r>
          </a:p>
        </p:txBody>
      </p:sp>
      <p:sp>
        <p:nvSpPr>
          <p:cNvPr id="167" name="Shape 167"/>
          <p:cNvSpPr/>
          <p:nvPr/>
        </p:nvSpPr>
        <p:spPr>
          <a:xfrm flipH="1">
            <a:off x="3810000" y="1828800"/>
            <a:ext cx="1" cy="4419600"/>
          </a:xfrm>
          <a:prstGeom prst="line">
            <a:avLst/>
          </a:prstGeom>
          <a:ln w="12700">
            <a:solidFill>
              <a:srgbClr val="66CCFF"/>
            </a:solidFill>
            <a:round/>
          </a:ln>
        </p:spPr>
        <p:txBody>
          <a:bodyPr lIns="0" tIns="0" rIns="0" bIns="0"/>
          <a:lstStyle/>
          <a:p>
            <a:pPr lvl="0" algn="l" defTabSz="457200">
              <a:defRPr sz="1200">
                <a:latin typeface="+mn-lt"/>
                <a:ea typeface="+mn-ea"/>
                <a:cs typeface="+mn-cs"/>
                <a:sym typeface="Helvetica"/>
              </a:defRPr>
            </a:pPr>
            <a:endParaRPr/>
          </a:p>
        </p:txBody>
      </p:sp>
      <p:sp>
        <p:nvSpPr>
          <p:cNvPr id="168" name="Shape 168"/>
          <p:cNvSpPr/>
          <p:nvPr/>
        </p:nvSpPr>
        <p:spPr>
          <a:xfrm flipH="1">
            <a:off x="5638800" y="1828800"/>
            <a:ext cx="1" cy="4419600"/>
          </a:xfrm>
          <a:prstGeom prst="line">
            <a:avLst/>
          </a:prstGeom>
          <a:ln w="12700">
            <a:solidFill>
              <a:srgbClr val="66CCFF"/>
            </a:solidFill>
            <a:round/>
          </a:ln>
        </p:spPr>
        <p:txBody>
          <a:bodyPr lIns="0" tIns="0" rIns="0" bIns="0"/>
          <a:lstStyle/>
          <a:p>
            <a:pPr lvl="0" algn="l" defTabSz="457200">
              <a:defRPr sz="1200">
                <a:latin typeface="+mn-lt"/>
                <a:ea typeface="+mn-ea"/>
                <a:cs typeface="+mn-cs"/>
                <a:sym typeface="Helvetica"/>
              </a:defRPr>
            </a:pPr>
            <a:endParaRPr/>
          </a:p>
        </p:txBody>
      </p:sp>
      <p:sp>
        <p:nvSpPr>
          <p:cNvPr id="169" name="Shape 169"/>
          <p:cNvSpPr/>
          <p:nvPr/>
        </p:nvSpPr>
        <p:spPr>
          <a:xfrm>
            <a:off x="2019300" y="1524000"/>
            <a:ext cx="408866"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TX</a:t>
            </a:r>
          </a:p>
        </p:txBody>
      </p:sp>
      <p:sp>
        <p:nvSpPr>
          <p:cNvPr id="170" name="Shape 170"/>
          <p:cNvSpPr/>
          <p:nvPr/>
        </p:nvSpPr>
        <p:spPr>
          <a:xfrm>
            <a:off x="2593975" y="1524000"/>
            <a:ext cx="434316"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ND</a:t>
            </a:r>
          </a:p>
        </p:txBody>
      </p:sp>
      <p:sp>
        <p:nvSpPr>
          <p:cNvPr id="171" name="Shape 171"/>
          <p:cNvSpPr/>
          <p:nvPr/>
        </p:nvSpPr>
        <p:spPr>
          <a:xfrm>
            <a:off x="3187700" y="1524000"/>
            <a:ext cx="447040"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MT</a:t>
            </a:r>
          </a:p>
        </p:txBody>
      </p:sp>
      <p:sp>
        <p:nvSpPr>
          <p:cNvPr id="172" name="Shape 172"/>
          <p:cNvSpPr/>
          <p:nvPr/>
        </p:nvSpPr>
        <p:spPr>
          <a:xfrm>
            <a:off x="3905250" y="1524000"/>
            <a:ext cx="408866"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UT</a:t>
            </a:r>
          </a:p>
        </p:txBody>
      </p:sp>
      <p:sp>
        <p:nvSpPr>
          <p:cNvPr id="173" name="Shape 173"/>
          <p:cNvSpPr/>
          <p:nvPr/>
        </p:nvSpPr>
        <p:spPr>
          <a:xfrm>
            <a:off x="4514850" y="1524000"/>
            <a:ext cx="408866"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UT</a:t>
            </a:r>
          </a:p>
        </p:txBody>
      </p:sp>
      <p:sp>
        <p:nvSpPr>
          <p:cNvPr id="174" name="Shape 174"/>
          <p:cNvSpPr/>
          <p:nvPr/>
        </p:nvSpPr>
        <p:spPr>
          <a:xfrm>
            <a:off x="5048250" y="1524000"/>
            <a:ext cx="408866"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AZ</a:t>
            </a:r>
          </a:p>
        </p:txBody>
      </p:sp>
      <p:sp>
        <p:nvSpPr>
          <p:cNvPr id="175" name="Shape 175"/>
          <p:cNvSpPr/>
          <p:nvPr/>
        </p:nvSpPr>
        <p:spPr>
          <a:xfrm>
            <a:off x="5700712" y="1524000"/>
            <a:ext cx="434316"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KY</a:t>
            </a:r>
          </a:p>
        </p:txBody>
      </p:sp>
      <p:sp>
        <p:nvSpPr>
          <p:cNvPr id="176" name="Shape 176"/>
          <p:cNvSpPr/>
          <p:nvPr/>
        </p:nvSpPr>
        <p:spPr>
          <a:xfrm>
            <a:off x="6361112" y="1524000"/>
            <a:ext cx="375380"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PA</a:t>
            </a:r>
          </a:p>
        </p:txBody>
      </p:sp>
      <p:sp>
        <p:nvSpPr>
          <p:cNvPr id="177" name="Shape 177"/>
          <p:cNvSpPr/>
          <p:nvPr/>
        </p:nvSpPr>
        <p:spPr>
          <a:xfrm>
            <a:off x="6970712" y="1524000"/>
            <a:ext cx="375380"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PA</a:t>
            </a:r>
          </a:p>
        </p:txBody>
      </p:sp>
      <p:sp>
        <p:nvSpPr>
          <p:cNvPr id="178" name="Shape 178"/>
          <p:cNvSpPr/>
          <p:nvPr/>
        </p:nvSpPr>
        <p:spPr>
          <a:xfrm>
            <a:off x="7543800" y="1524000"/>
            <a:ext cx="319904" cy="3835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defTabSz="457200">
              <a:defRPr sz="1800">
                <a:solidFill>
                  <a:srgbClr val="FFFFFF"/>
                </a:solidFill>
                <a:latin typeface="Times Roman"/>
                <a:ea typeface="Times Roman"/>
                <a:cs typeface="Times Roman"/>
                <a:sym typeface="Times Roman"/>
              </a:defRPr>
            </a:lvl1pPr>
          </a:lstStyle>
          <a:p>
            <a:pPr lvl="0">
              <a:defRPr>
                <a:solidFill>
                  <a:srgbClr val="000000"/>
                </a:solidFill>
              </a:defRPr>
            </a:pPr>
            <a:r>
              <a:rPr>
                <a:solidFill>
                  <a:srgbClr val="FFFFFF"/>
                </a:solidFill>
              </a:rPr>
              <a:t>IL</a:t>
            </a:r>
          </a:p>
        </p:txBody>
      </p:sp>
      <p:sp>
        <p:nvSpPr>
          <p:cNvPr id="179" name="Shape 179"/>
          <p:cNvSpPr/>
          <p:nvPr/>
        </p:nvSpPr>
        <p:spPr>
          <a:xfrm>
            <a:off x="3248025" y="4826000"/>
            <a:ext cx="485775" cy="51911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a:solidFill>
              <a:srgbClr val="FF0000"/>
            </a:solidFill>
            <a:round/>
          </a:ln>
        </p:spPr>
        <p:txBody>
          <a:bodyPr lIns="0" tIns="0" rIns="0" bIns="0" anchor="ctr"/>
          <a:lstStyle/>
          <a:p>
            <a:pPr lvl="0" algn="l" defTabSz="457200">
              <a:defRPr sz="1800">
                <a:solidFill>
                  <a:srgbClr val="FFFFFF"/>
                </a:solidFill>
              </a:defRPr>
            </a:pPr>
            <a:endParaRPr/>
          </a:p>
        </p:txBody>
      </p:sp>
      <p:sp>
        <p:nvSpPr>
          <p:cNvPr id="180" name="Shape 180"/>
          <p:cNvSpPr/>
          <p:nvPr/>
        </p:nvSpPr>
        <p:spPr>
          <a:xfrm>
            <a:off x="3886200" y="4953000"/>
            <a:ext cx="485775" cy="51911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3399"/>
          </a:solidFill>
          <a:ln>
            <a:solidFill>
              <a:srgbClr val="FFFFFF"/>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2" nodeType="clickEffect">
                                  <p:stCondLst>
                                    <p:cond delay="0"/>
                                  </p:stCondLst>
                                  <p:iterate>
                                    <p:tmAbs val="0"/>
                                  </p:iterate>
                                  <p:childTnLst>
                                    <p:animEffect transition="out" filter="fade">
                                      <p:cBhvr>
                                        <p:cTn id="10" dur="2000" fill="hold"/>
                                        <p:tgtEl>
                                          <p:spTgt spid="179"/>
                                        </p:tgtEl>
                                      </p:cBhvr>
                                    </p:animEffect>
                                    <p:set>
                                      <p:cBhvr>
                                        <p:cTn id="11" fill="hold">
                                          <p:stCondLst>
                                            <p:cond delay="1999"/>
                                          </p:stCondLst>
                                        </p:cTn>
                                        <p:tgtEl>
                                          <p:spTgt spid="179"/>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grpId="3" nodeType="afterEffect">
                                  <p:stCondLst>
                                    <p:cond delay="0"/>
                                  </p:stCondLst>
                                  <p:iterate>
                                    <p:tmAbs val="0"/>
                                  </p:iterate>
                                  <p:childTnLst>
                                    <p:set>
                                      <p:cBhvr>
                                        <p:cTn id="14" fill="hold"/>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4" nodeType="clickEffect">
                                  <p:stCondLst>
                                    <p:cond delay="0"/>
                                  </p:stCondLst>
                                  <p:iterate>
                                    <p:tmAbs val="0"/>
                                  </p:iterate>
                                  <p:childTnLst>
                                    <p:animEffect transition="out" filter="fade">
                                      <p:cBhvr>
                                        <p:cTn id="18" dur="2000" fill="hold"/>
                                        <p:tgtEl>
                                          <p:spTgt spid="180"/>
                                        </p:tgtEl>
                                      </p:cBhvr>
                                    </p:animEffect>
                                    <p:set>
                                      <p:cBhvr>
                                        <p:cTn id="19" fill="hold">
                                          <p:stCondLst>
                                            <p:cond delay="1999"/>
                                          </p:stCondLst>
                                        </p:cTn>
                                        <p:tgtEl>
                                          <p:spTgt spid="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P spid="179" grpId="2" animBg="1" advAuto="0"/>
      <p:bldP spid="180" grpId="3" animBg="1" advAuto="0"/>
      <p:bldP spid="180" grpId="4"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685800" y="500819"/>
            <a:ext cx="7772400" cy="712862"/>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spAutoFit/>
          </a:bodyPr>
          <a:lstStyle>
            <a:lvl1pPr algn="l" defTabSz="457200">
              <a:defRPr sz="4400">
                <a:solidFill>
                  <a:srgbClr val="E3EBF1"/>
                </a:solidFill>
              </a:defRPr>
            </a:lvl1pPr>
          </a:lstStyle>
          <a:p>
            <a:pPr lvl="0">
              <a:defRPr sz="1800">
                <a:solidFill>
                  <a:srgbClr val="000000"/>
                </a:solidFill>
              </a:defRPr>
            </a:pPr>
            <a:r>
              <a:rPr sz="4400">
                <a:solidFill>
                  <a:srgbClr val="E3EBF1"/>
                </a:solidFill>
              </a:rPr>
              <a:t>The RATE Group</a:t>
            </a:r>
          </a:p>
        </p:txBody>
      </p:sp>
      <p:sp>
        <p:nvSpPr>
          <p:cNvPr id="183" name="Shape 183"/>
          <p:cNvSpPr/>
          <p:nvPr/>
        </p:nvSpPr>
        <p:spPr>
          <a:xfrm>
            <a:off x="685800" y="1657350"/>
            <a:ext cx="3810000" cy="2246002"/>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marL="533400" lvl="0" indent="-533400" algn="l" defTabSz="457200">
              <a:spcBef>
                <a:spcPts val="600"/>
              </a:spcBef>
              <a:buSzPct val="100000"/>
              <a:buFont typeface="Monotype Sorts"/>
              <a:buChar char=""/>
              <a:defRPr sz="1800"/>
            </a:pPr>
            <a:r>
              <a:rPr sz="2800">
                <a:solidFill>
                  <a:srgbClr val="FFFFFF"/>
                </a:solidFill>
              </a:rPr>
              <a:t>Dated diamond (Precambrian)</a:t>
            </a:r>
          </a:p>
          <a:p>
            <a:pPr marL="533400" lvl="0" indent="-533400" algn="l" defTabSz="457200">
              <a:spcBef>
                <a:spcPts val="600"/>
              </a:spcBef>
              <a:buSzPct val="100000"/>
              <a:buFont typeface="Monotype Sorts"/>
              <a:buChar char=""/>
              <a:defRPr sz="1800"/>
            </a:pPr>
            <a:r>
              <a:rPr sz="2800">
                <a:solidFill>
                  <a:srgbClr val="FFFFFF"/>
                </a:solidFill>
              </a:rPr>
              <a:t>Appears to be above background (± 2 SD)</a:t>
            </a:r>
          </a:p>
        </p:txBody>
      </p:sp>
      <p:graphicFrame>
        <p:nvGraphicFramePr>
          <p:cNvPr id="184" name="Chart 184"/>
          <p:cNvGraphicFramePr/>
          <p:nvPr/>
        </p:nvGraphicFramePr>
        <p:xfrm>
          <a:off x="4852139" y="1705389"/>
          <a:ext cx="3508907" cy="39272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A Brief History</a:t>
            </a:r>
          </a:p>
        </p:txBody>
      </p:sp>
      <p:sp>
        <p:nvSpPr>
          <p:cNvPr id="187" name="Shape 187"/>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buChar char=""/>
              <a:defRPr sz="1800">
                <a:solidFill>
                  <a:srgbClr val="000000"/>
                </a:solidFill>
              </a:defRPr>
            </a:pPr>
            <a:r>
              <a:rPr sz="2800">
                <a:solidFill>
                  <a:srgbClr val="FFFFFF"/>
                </a:solidFill>
              </a:rPr>
              <a:t>Taylor RE, Southon J, 2007. </a:t>
            </a:r>
            <a:r>
              <a:rPr sz="3200">
                <a:solidFill>
                  <a:srgbClr val="FFFFFF"/>
                </a:solidFill>
              </a:rPr>
              <a:t>Use of natural diamonds to monitor </a:t>
            </a:r>
            <a:r>
              <a:rPr sz="3200" baseline="30000">
                <a:solidFill>
                  <a:srgbClr val="FFFFFF"/>
                </a:solidFill>
              </a:rPr>
              <a:t>14</a:t>
            </a:r>
            <a:r>
              <a:rPr sz="3200">
                <a:solidFill>
                  <a:srgbClr val="FFFFFF"/>
                </a:solidFill>
              </a:rPr>
              <a:t>C AMS instrument backgrounds. </a:t>
            </a:r>
            <a:r>
              <a:rPr sz="3200" i="1">
                <a:solidFill>
                  <a:srgbClr val="FFFFFF"/>
                </a:solidFill>
              </a:rPr>
              <a:t>Nucl. Instr. and Meth. in Phys. Res. B</a:t>
            </a:r>
            <a:r>
              <a:rPr sz="3200">
                <a:solidFill>
                  <a:srgbClr val="FFFFFF"/>
                </a:solidFill>
              </a:rPr>
              <a:t> 259:282–287</a:t>
            </a:r>
          </a:p>
          <a:p>
            <a:pPr marL="742950" lvl="1" indent="-285750">
              <a:spcBef>
                <a:spcPts val="600"/>
              </a:spcBef>
              <a:defRPr sz="1800">
                <a:solidFill>
                  <a:srgbClr val="000000"/>
                </a:solidFill>
              </a:defRPr>
            </a:pPr>
            <a:r>
              <a:rPr sz="2800">
                <a:solidFill>
                  <a:srgbClr val="FFFFFF"/>
                </a:solidFill>
              </a:rPr>
              <a:t>Available at </a:t>
            </a:r>
            <a:r>
              <a:rPr sz="2800" u="sng">
                <a:solidFill>
                  <a:srgbClr val="66CCFF"/>
                </a:solidFill>
                <a:uFill>
                  <a:solidFill>
                    <a:srgbClr val="66CCFF"/>
                  </a:solidFill>
                </a:uFill>
                <a:hlinkClick r:id="rId2"/>
              </a:rPr>
              <a:t>http://www.scribd.com/doc/182086583/Taylor-Southon-NI-M-B-2007-pdf</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7">
                                            <p:bg/>
                                          </p:spTgt>
                                        </p:tgtEl>
                                        <p:attrNameLst>
                                          <p:attrName>style.visibility</p:attrName>
                                        </p:attrNameLst>
                                      </p:cBhvr>
                                      <p:to>
                                        <p:strVal val="visible"/>
                                      </p:to>
                                    </p:set>
                                    <p:animEffect transition="in" filter="wipe(left)">
                                      <p:cBhvr>
                                        <p:cTn id="7" dur="500"/>
                                        <p:tgtEl>
                                          <p:spTgt spid="187">
                                            <p:bg/>
                                          </p:spTgt>
                                        </p:tgtEl>
                                      </p:cBhvr>
                                    </p:animEffect>
                                  </p:childTnLst>
                                </p:cTn>
                              </p:par>
                              <p:par>
                                <p:cTn id="8" presetID="22" presetClass="entr" presetSubtype="8" fill="hold" grpId="1">
                                  <p:stCondLst>
                                    <p:cond delay="0"/>
                                  </p:stCondLst>
                                  <p:iterate>
                                    <p:tmAbs val="0"/>
                                  </p:iterate>
                                  <p:childTnLst>
                                    <p:set>
                                      <p:cBhvr>
                                        <p:cTn id="9" fill="hold"/>
                                        <p:tgtEl>
                                          <p:spTgt spid="187">
                                            <p:txEl>
                                              <p:pRg st="0" end="0"/>
                                            </p:txEl>
                                          </p:spTgt>
                                        </p:tgtEl>
                                        <p:attrNameLst>
                                          <p:attrName>style.visibility</p:attrName>
                                        </p:attrNameLst>
                                      </p:cBhvr>
                                      <p:to>
                                        <p:strVal val="visible"/>
                                      </p:to>
                                    </p:set>
                                    <p:animEffect transition="in" filter="wipe(left)">
                                      <p:cBhvr>
                                        <p:cTn id="10" dur="500"/>
                                        <p:tgtEl>
                                          <p:spTgt spid="187">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187">
                                            <p:txEl>
                                              <p:pRg st="1" end="1"/>
                                            </p:txEl>
                                          </p:spTgt>
                                        </p:tgtEl>
                                        <p:attrNameLst>
                                          <p:attrName>style.visibility</p:attrName>
                                        </p:attrNameLst>
                                      </p:cBhvr>
                                      <p:to>
                                        <p:strVal val="visible"/>
                                      </p:to>
                                    </p:set>
                                    <p:animEffect transition="in" filter="wipe(left)">
                                      <p:cBhvr>
                                        <p:cTn id="14" dur="500"/>
                                        <p:tgtEl>
                                          <p:spTgt spid="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749808">
              <a:defRPr sz="1800">
                <a:solidFill>
                  <a:srgbClr val="000000"/>
                </a:solidFill>
              </a:defRPr>
            </a:pPr>
            <a:r>
              <a:rPr sz="3607">
                <a:solidFill>
                  <a:srgbClr val="E3EBF1"/>
                </a:solidFill>
              </a:rPr>
              <a:t>The UCI Diamond Data</a:t>
            </a:r>
            <a:br>
              <a:rPr sz="3607">
                <a:solidFill>
                  <a:srgbClr val="E3EBF1"/>
                </a:solidFill>
              </a:rPr>
            </a:br>
            <a:r>
              <a:rPr sz="3607">
                <a:solidFill>
                  <a:srgbClr val="E3EBF1"/>
                </a:solidFill>
              </a:rPr>
              <a:t>in Chronological Order</a:t>
            </a:r>
          </a:p>
        </p:txBody>
      </p:sp>
      <p:graphicFrame>
        <p:nvGraphicFramePr>
          <p:cNvPr id="190" name="Chart 190"/>
          <p:cNvGraphicFramePr/>
          <p:nvPr/>
        </p:nvGraphicFramePr>
        <p:xfrm>
          <a:off x="537453" y="1935462"/>
          <a:ext cx="8287993" cy="3925938"/>
        </p:xfrm>
        <a:graphic>
          <a:graphicData uri="http://schemas.openxmlformats.org/drawingml/2006/chart">
            <c:chart xmlns:c="http://schemas.openxmlformats.org/drawingml/2006/chart" xmlns:r="http://schemas.openxmlformats.org/officeDocument/2006/relationships" r:id="rId2"/>
          </a:graphicData>
        </a:graphic>
      </p:graphicFrame>
      <p:sp>
        <p:nvSpPr>
          <p:cNvPr id="191" name="Shape 191"/>
          <p:cNvSpPr/>
          <p:nvPr/>
        </p:nvSpPr>
        <p:spPr>
          <a:xfrm>
            <a:off x="1676400" y="5181599"/>
            <a:ext cx="381000"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2" name="Shape 192"/>
          <p:cNvSpPr/>
          <p:nvPr/>
        </p:nvSpPr>
        <p:spPr>
          <a:xfrm>
            <a:off x="1371599" y="4952999"/>
            <a:ext cx="990601" cy="838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3" name="Shape 193"/>
          <p:cNvSpPr/>
          <p:nvPr/>
        </p:nvSpPr>
        <p:spPr>
          <a:xfrm>
            <a:off x="2666999" y="4495800"/>
            <a:ext cx="1600201" cy="914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4" name="Shape 194"/>
          <p:cNvSpPr/>
          <p:nvPr/>
        </p:nvSpPr>
        <p:spPr>
          <a:xfrm>
            <a:off x="4038599" y="3962399"/>
            <a:ext cx="685802" cy="12192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5" name="Shape 195"/>
          <p:cNvSpPr/>
          <p:nvPr/>
        </p:nvSpPr>
        <p:spPr>
          <a:xfrm>
            <a:off x="2057400" y="4114799"/>
            <a:ext cx="762000" cy="838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6" name="Shape 196"/>
          <p:cNvSpPr/>
          <p:nvPr/>
        </p:nvSpPr>
        <p:spPr>
          <a:xfrm>
            <a:off x="5257800" y="4267200"/>
            <a:ext cx="1524000" cy="1295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7" name="Shape 197"/>
          <p:cNvSpPr/>
          <p:nvPr/>
        </p:nvSpPr>
        <p:spPr>
          <a:xfrm>
            <a:off x="4876799" y="3428999"/>
            <a:ext cx="685802" cy="1143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2" nodeType="clickEffect">
                                  <p:stCondLst>
                                    <p:cond delay="0"/>
                                  </p:stCondLst>
                                  <p:iterate>
                                    <p:tmAbs val="0"/>
                                  </p:iterate>
                                  <p:childTnLst>
                                    <p:animEffect transition="out" filter="fade">
                                      <p:cBhvr>
                                        <p:cTn id="10" dur="2000" fill="hold"/>
                                        <p:tgtEl>
                                          <p:spTgt spid="191"/>
                                        </p:tgtEl>
                                      </p:cBhvr>
                                    </p:animEffect>
                                    <p:set>
                                      <p:cBhvr>
                                        <p:cTn id="11" fill="hold">
                                          <p:stCondLst>
                                            <p:cond delay="1999"/>
                                          </p:stCondLst>
                                        </p:cTn>
                                        <p:tgtEl>
                                          <p:spTgt spid="191"/>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grpId="3" nodeType="afterEffect">
                                  <p:stCondLst>
                                    <p:cond delay="0"/>
                                  </p:stCondLst>
                                  <p:iterate>
                                    <p:tmAbs val="0"/>
                                  </p:iterate>
                                  <p:childTnLst>
                                    <p:set>
                                      <p:cBhvr>
                                        <p:cTn id="14" fill="hold"/>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4" nodeType="clickEffect">
                                  <p:stCondLst>
                                    <p:cond delay="0"/>
                                  </p:stCondLst>
                                  <p:iterate>
                                    <p:tmAbs val="0"/>
                                  </p:iterate>
                                  <p:childTnLst>
                                    <p:animEffect transition="out" filter="fade">
                                      <p:cBhvr>
                                        <p:cTn id="18" dur="2000" fill="hold"/>
                                        <p:tgtEl>
                                          <p:spTgt spid="192"/>
                                        </p:tgtEl>
                                      </p:cBhvr>
                                    </p:animEffect>
                                    <p:set>
                                      <p:cBhvr>
                                        <p:cTn id="19" fill="hold">
                                          <p:stCondLst>
                                            <p:cond delay="1999"/>
                                          </p:stCondLst>
                                        </p:cTn>
                                        <p:tgtEl>
                                          <p:spTgt spid="192"/>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grpId="5" nodeType="afterEffect">
                                  <p:stCondLst>
                                    <p:cond delay="0"/>
                                  </p:stCondLst>
                                  <p:iterate>
                                    <p:tmAbs val="0"/>
                                  </p:iterate>
                                  <p:childTnLst>
                                    <p:set>
                                      <p:cBhvr>
                                        <p:cTn id="22" fill="hold"/>
                                        <p:tgtEl>
                                          <p:spTgt spid="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6" nodeType="clickEffect">
                                  <p:stCondLst>
                                    <p:cond delay="0"/>
                                  </p:stCondLst>
                                  <p:iterate>
                                    <p:tmAbs val="0"/>
                                  </p:iterate>
                                  <p:childTnLst>
                                    <p:animEffect transition="out" filter="fade">
                                      <p:cBhvr>
                                        <p:cTn id="26" dur="2000" fill="hold"/>
                                        <p:tgtEl>
                                          <p:spTgt spid="193"/>
                                        </p:tgtEl>
                                      </p:cBhvr>
                                    </p:animEffect>
                                    <p:set>
                                      <p:cBhvr>
                                        <p:cTn id="27" fill="hold">
                                          <p:stCondLst>
                                            <p:cond delay="1999"/>
                                          </p:stCondLst>
                                        </p:cTn>
                                        <p:tgtEl>
                                          <p:spTgt spid="193"/>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grpId="7" nodeType="afterEffect">
                                  <p:stCondLst>
                                    <p:cond delay="0"/>
                                  </p:stCondLst>
                                  <p:iterate>
                                    <p:tmAbs val="0"/>
                                  </p:iterate>
                                  <p:childTnLst>
                                    <p:set>
                                      <p:cBhvr>
                                        <p:cTn id="30" fill="hold"/>
                                        <p:tgtEl>
                                          <p:spTgt spid="1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8" nodeType="clickEffect">
                                  <p:stCondLst>
                                    <p:cond delay="0"/>
                                  </p:stCondLst>
                                  <p:iterate>
                                    <p:tmAbs val="0"/>
                                  </p:iterate>
                                  <p:childTnLst>
                                    <p:animEffect transition="out" filter="fade">
                                      <p:cBhvr>
                                        <p:cTn id="34" dur="2000" fill="hold"/>
                                        <p:tgtEl>
                                          <p:spTgt spid="194"/>
                                        </p:tgtEl>
                                      </p:cBhvr>
                                    </p:animEffect>
                                    <p:set>
                                      <p:cBhvr>
                                        <p:cTn id="35" fill="hold">
                                          <p:stCondLst>
                                            <p:cond delay="1999"/>
                                          </p:stCondLst>
                                        </p:cTn>
                                        <p:tgtEl>
                                          <p:spTgt spid="194"/>
                                        </p:tgtEl>
                                        <p:attrNameLst>
                                          <p:attrName>style.visibility</p:attrName>
                                        </p:attrNameLst>
                                      </p:cBhvr>
                                      <p:to>
                                        <p:strVal val="hidden"/>
                                      </p:to>
                                    </p:set>
                                  </p:childTnLst>
                                </p:cTn>
                              </p:par>
                            </p:childTnLst>
                          </p:cTn>
                        </p:par>
                        <p:par>
                          <p:cTn id="36" fill="hold">
                            <p:stCondLst>
                              <p:cond delay="2000"/>
                            </p:stCondLst>
                            <p:childTnLst>
                              <p:par>
                                <p:cTn id="37" presetID="1" presetClass="entr" presetSubtype="0" fill="hold" grpId="9" nodeType="afterEffect">
                                  <p:stCondLst>
                                    <p:cond delay="0"/>
                                  </p:stCondLst>
                                  <p:iterate>
                                    <p:tmAbs val="0"/>
                                  </p:iterate>
                                  <p:childTnLst>
                                    <p:set>
                                      <p:cBhvr>
                                        <p:cTn id="38" fill="hold"/>
                                        <p:tgtEl>
                                          <p:spTgt spid="1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0" nodeType="clickEffect">
                                  <p:stCondLst>
                                    <p:cond delay="0"/>
                                  </p:stCondLst>
                                  <p:iterate>
                                    <p:tmAbs val="0"/>
                                  </p:iterate>
                                  <p:childTnLst>
                                    <p:animEffect transition="out" filter="fade">
                                      <p:cBhvr>
                                        <p:cTn id="42" dur="2000" fill="hold"/>
                                        <p:tgtEl>
                                          <p:spTgt spid="195"/>
                                        </p:tgtEl>
                                      </p:cBhvr>
                                    </p:animEffect>
                                    <p:set>
                                      <p:cBhvr>
                                        <p:cTn id="43" fill="hold">
                                          <p:stCondLst>
                                            <p:cond delay="1999"/>
                                          </p:stCondLst>
                                        </p:cTn>
                                        <p:tgtEl>
                                          <p:spTgt spid="195"/>
                                        </p:tgtEl>
                                        <p:attrNameLst>
                                          <p:attrName>style.visibility</p:attrName>
                                        </p:attrNameLst>
                                      </p:cBhvr>
                                      <p:to>
                                        <p:strVal val="hidden"/>
                                      </p:to>
                                    </p:set>
                                  </p:childTnLst>
                                </p:cTn>
                              </p:par>
                            </p:childTnLst>
                          </p:cTn>
                        </p:par>
                        <p:par>
                          <p:cTn id="44" fill="hold">
                            <p:stCondLst>
                              <p:cond delay="2000"/>
                            </p:stCondLst>
                            <p:childTnLst>
                              <p:par>
                                <p:cTn id="45" presetID="1" presetClass="entr" presetSubtype="0" fill="hold" grpId="11" nodeType="afterEffect">
                                  <p:stCondLst>
                                    <p:cond delay="0"/>
                                  </p:stCondLst>
                                  <p:iterate>
                                    <p:tmAbs val="0"/>
                                  </p:iterate>
                                  <p:childTnLst>
                                    <p:set>
                                      <p:cBhvr>
                                        <p:cTn id="46" fill="hold"/>
                                        <p:tgtEl>
                                          <p:spTgt spid="1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2" nodeType="clickEffect">
                                  <p:stCondLst>
                                    <p:cond delay="0"/>
                                  </p:stCondLst>
                                  <p:iterate>
                                    <p:tmAbs val="0"/>
                                  </p:iterate>
                                  <p:childTnLst>
                                    <p:animEffect transition="out" filter="fade">
                                      <p:cBhvr>
                                        <p:cTn id="50" dur="2000" fill="hold"/>
                                        <p:tgtEl>
                                          <p:spTgt spid="196"/>
                                        </p:tgtEl>
                                      </p:cBhvr>
                                    </p:animEffect>
                                    <p:set>
                                      <p:cBhvr>
                                        <p:cTn id="51" fill="hold">
                                          <p:stCondLst>
                                            <p:cond delay="1999"/>
                                          </p:stCondLst>
                                        </p:cTn>
                                        <p:tgtEl>
                                          <p:spTgt spid="196"/>
                                        </p:tgtEl>
                                        <p:attrNameLst>
                                          <p:attrName>style.visibility</p:attrName>
                                        </p:attrNameLst>
                                      </p:cBhvr>
                                      <p:to>
                                        <p:strVal val="hidden"/>
                                      </p:to>
                                    </p:set>
                                  </p:childTnLst>
                                </p:cTn>
                              </p:par>
                            </p:childTnLst>
                          </p:cTn>
                        </p:par>
                        <p:par>
                          <p:cTn id="52" fill="hold">
                            <p:stCondLst>
                              <p:cond delay="2000"/>
                            </p:stCondLst>
                            <p:childTnLst>
                              <p:par>
                                <p:cTn id="53" presetID="1" presetClass="entr" presetSubtype="0" fill="hold" grpId="13" nodeType="afterEffect">
                                  <p:stCondLst>
                                    <p:cond delay="0"/>
                                  </p:stCondLst>
                                  <p:iterate>
                                    <p:tmAbs val="0"/>
                                  </p:iterate>
                                  <p:childTnLst>
                                    <p:set>
                                      <p:cBhvr>
                                        <p:cTn id="54" fill="hold"/>
                                        <p:tgtEl>
                                          <p:spTgt spid="1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4" nodeType="clickEffect">
                                  <p:stCondLst>
                                    <p:cond delay="0"/>
                                  </p:stCondLst>
                                  <p:iterate>
                                    <p:tmAbs val="0"/>
                                  </p:iterate>
                                  <p:childTnLst>
                                    <p:animEffect transition="out" filter="fade">
                                      <p:cBhvr>
                                        <p:cTn id="58" dur="2000" fill="hold"/>
                                        <p:tgtEl>
                                          <p:spTgt spid="197"/>
                                        </p:tgtEl>
                                      </p:cBhvr>
                                    </p:animEffect>
                                    <p:set>
                                      <p:cBhvr>
                                        <p:cTn id="59" fill="hold">
                                          <p:stCondLst>
                                            <p:cond delay="1999"/>
                                          </p:stCondLst>
                                        </p:cTn>
                                        <p:tgtEl>
                                          <p:spTgt spid="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1" grpId="2" animBg="1" advAuto="0"/>
      <p:bldP spid="192" grpId="3" animBg="1" advAuto="0"/>
      <p:bldP spid="192" grpId="4" animBg="1" advAuto="0"/>
      <p:bldP spid="193" grpId="5" animBg="1" advAuto="0"/>
      <p:bldP spid="193" grpId="6" animBg="1" advAuto="0"/>
      <p:bldP spid="194" grpId="7" animBg="1" advAuto="0"/>
      <p:bldP spid="194" grpId="8" animBg="1" advAuto="0"/>
      <p:bldP spid="195" grpId="9" animBg="1" advAuto="0"/>
      <p:bldP spid="195" grpId="10" animBg="1" advAuto="0"/>
      <p:bldP spid="196" grpId="11" animBg="1" advAuto="0"/>
      <p:bldP spid="196" grpId="12" animBg="1" advAuto="0"/>
      <p:bldP spid="197" grpId="13" animBg="1" advAuto="0"/>
      <p:bldP spid="197" grpId="14"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A Brief History</a:t>
            </a:r>
          </a:p>
        </p:txBody>
      </p:sp>
      <p:sp>
        <p:nvSpPr>
          <p:cNvPr id="200" name="Shape 200"/>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90000"/>
              </a:lnSpc>
              <a:buChar char=""/>
              <a:defRPr sz="1800">
                <a:solidFill>
                  <a:srgbClr val="000000"/>
                </a:solidFill>
              </a:defRPr>
            </a:pPr>
            <a:r>
              <a:rPr sz="3200">
                <a:solidFill>
                  <a:srgbClr val="FFFFFF"/>
                </a:solidFill>
              </a:rPr>
              <a:t>Rotta published an article on carbon-14 from radium</a:t>
            </a:r>
          </a:p>
          <a:p>
            <a:pPr lvl="0">
              <a:lnSpc>
                <a:spcPct val="90000"/>
              </a:lnSpc>
              <a:buChar char=""/>
              <a:defRPr sz="1800">
                <a:solidFill>
                  <a:srgbClr val="000000"/>
                </a:solidFill>
              </a:defRPr>
            </a:pPr>
            <a:r>
              <a:rPr sz="3200">
                <a:solidFill>
                  <a:srgbClr val="FFFFFF"/>
                </a:solidFill>
              </a:rPr>
              <a:t>Carbon-14 was measured in natural gas wells</a:t>
            </a:r>
          </a:p>
          <a:p>
            <a:pPr lvl="0">
              <a:lnSpc>
                <a:spcPct val="90000"/>
              </a:lnSpc>
              <a:buChar char=""/>
              <a:defRPr sz="1800">
                <a:solidFill>
                  <a:srgbClr val="000000"/>
                </a:solidFill>
              </a:defRPr>
            </a:pPr>
            <a:r>
              <a:rPr sz="3200">
                <a:solidFill>
                  <a:srgbClr val="FFFFFF"/>
                </a:solidFill>
              </a:rPr>
              <a:t>The mosasaur data were published</a:t>
            </a:r>
          </a:p>
          <a:p>
            <a:pPr lvl="0">
              <a:lnSpc>
                <a:spcPct val="90000"/>
              </a:lnSpc>
              <a:buChar char=""/>
              <a:defRPr sz="1800">
                <a:solidFill>
                  <a:srgbClr val="000000"/>
                </a:solidFill>
              </a:defRPr>
            </a:pPr>
            <a:r>
              <a:rPr sz="3200">
                <a:solidFill>
                  <a:srgbClr val="FFFFFF"/>
                </a:solidFill>
              </a:rPr>
              <a:t>The Paleo Group presented its data</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animEffect transition="in" filter="wipe(left)">
                                      <p:cBhvr>
                                        <p:cTn id="7" dur="500"/>
                                        <p:tgtEl>
                                          <p:spTgt spid="200">
                                            <p:bg/>
                                          </p:spTgt>
                                        </p:tgtEl>
                                      </p:cBhvr>
                                    </p:animEffect>
                                  </p:childTnLst>
                                </p:cTn>
                              </p:par>
                              <p:par>
                                <p:cTn id="8" presetID="22" presetClass="entr" presetSubtype="8" fill="hold" grpId="1">
                                  <p:stCondLst>
                                    <p:cond delay="0"/>
                                  </p:stCondLst>
                                  <p:iterate>
                                    <p:tmAbs val="0"/>
                                  </p:iterate>
                                  <p:childTnLst>
                                    <p:set>
                                      <p:cBhvr>
                                        <p:cTn id="9" fill="hold"/>
                                        <p:tgtEl>
                                          <p:spTgt spid="200">
                                            <p:txEl>
                                              <p:pRg st="0" end="0"/>
                                            </p:txEl>
                                          </p:spTgt>
                                        </p:tgtEl>
                                        <p:attrNameLst>
                                          <p:attrName>style.visibility</p:attrName>
                                        </p:attrNameLst>
                                      </p:cBhvr>
                                      <p:to>
                                        <p:strVal val="visible"/>
                                      </p:to>
                                    </p:set>
                                    <p:animEffect transition="in" filter="wipe(left)">
                                      <p:cBhvr>
                                        <p:cTn id="10" dur="500"/>
                                        <p:tgtEl>
                                          <p:spTgt spid="2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00">
                                            <p:txEl>
                                              <p:pRg st="1" end="1"/>
                                            </p:txEl>
                                          </p:spTgt>
                                        </p:tgtEl>
                                        <p:attrNameLst>
                                          <p:attrName>style.visibility</p:attrName>
                                        </p:attrNameLst>
                                      </p:cBhvr>
                                      <p:to>
                                        <p:strVal val="visible"/>
                                      </p:to>
                                    </p:set>
                                    <p:animEffect transition="in" filter="wipe(left)">
                                      <p:cBhvr>
                                        <p:cTn id="15" dur="500"/>
                                        <p:tgtEl>
                                          <p:spTgt spid="2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00">
                                            <p:txEl>
                                              <p:pRg st="2" end="2"/>
                                            </p:txEl>
                                          </p:spTgt>
                                        </p:tgtEl>
                                        <p:attrNameLst>
                                          <p:attrName>style.visibility</p:attrName>
                                        </p:attrNameLst>
                                      </p:cBhvr>
                                      <p:to>
                                        <p:strVal val="visible"/>
                                      </p:to>
                                    </p:set>
                                    <p:animEffect transition="in" filter="wipe(left)">
                                      <p:cBhvr>
                                        <p:cTn id="20" dur="500"/>
                                        <p:tgtEl>
                                          <p:spTgt spid="20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200">
                                            <p:txEl>
                                              <p:pRg st="3" end="3"/>
                                            </p:txEl>
                                          </p:spTgt>
                                        </p:tgtEl>
                                        <p:attrNameLst>
                                          <p:attrName>style.visibility</p:attrName>
                                        </p:attrNameLst>
                                      </p:cBhvr>
                                      <p:to>
                                        <p:strVal val="visible"/>
                                      </p:to>
                                    </p:set>
                                    <p:animEffect transition="in" filter="wipe(left)">
                                      <p:cBhvr>
                                        <p:cTn id="25" dur="500"/>
                                        <p:tgtEl>
                                          <p:spTgt spid="2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Where Are We Now?</a:t>
            </a:r>
          </a:p>
        </p:txBody>
      </p:sp>
      <p:sp>
        <p:nvSpPr>
          <p:cNvPr id="203" name="Shape 203"/>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8606" lvl="0" indent="-278606">
              <a:lnSpc>
                <a:spcPct val="90000"/>
              </a:lnSpc>
              <a:spcBef>
                <a:spcPts val="500"/>
              </a:spcBef>
              <a:buChar char=""/>
              <a:defRPr sz="1800">
                <a:solidFill>
                  <a:srgbClr val="000000"/>
                </a:solidFill>
              </a:defRPr>
            </a:pPr>
            <a:r>
              <a:rPr sz="2600">
                <a:solidFill>
                  <a:srgbClr val="FFFFFF"/>
                </a:solidFill>
              </a:rPr>
              <a:t>Carbon-14  is consistently measured in fossil carbon</a:t>
            </a:r>
          </a:p>
          <a:p>
            <a:pPr marL="278606" lvl="0" indent="-278606">
              <a:lnSpc>
                <a:spcPct val="90000"/>
              </a:lnSpc>
              <a:spcBef>
                <a:spcPts val="500"/>
              </a:spcBef>
              <a:buChar char=""/>
              <a:defRPr sz="1800">
                <a:solidFill>
                  <a:srgbClr val="000000"/>
                </a:solidFill>
              </a:defRPr>
            </a:pPr>
            <a:r>
              <a:rPr sz="2600">
                <a:solidFill>
                  <a:srgbClr val="FFFFFF"/>
                </a:solidFill>
              </a:rPr>
              <a:t>Machine error can be eliminated</a:t>
            </a:r>
          </a:p>
          <a:p>
            <a:pPr marL="278606" lvl="0" indent="-278606">
              <a:lnSpc>
                <a:spcPct val="90000"/>
              </a:lnSpc>
              <a:spcBef>
                <a:spcPts val="500"/>
              </a:spcBef>
              <a:buChar char=""/>
              <a:defRPr sz="1800">
                <a:solidFill>
                  <a:srgbClr val="000000"/>
                </a:solidFill>
              </a:defRPr>
            </a:pPr>
            <a:r>
              <a:rPr sz="2600">
                <a:solidFill>
                  <a:srgbClr val="FFFFFF"/>
                </a:solidFill>
              </a:rPr>
              <a:t>Nuclear synthesis underground is orders of magnitude too small to account for the data</a:t>
            </a:r>
          </a:p>
          <a:p>
            <a:pPr marL="278606" lvl="0" indent="-278606">
              <a:lnSpc>
                <a:spcPct val="90000"/>
              </a:lnSpc>
              <a:spcBef>
                <a:spcPts val="500"/>
              </a:spcBef>
              <a:buChar char=""/>
              <a:defRPr sz="1800">
                <a:solidFill>
                  <a:srgbClr val="000000"/>
                </a:solidFill>
              </a:defRPr>
            </a:pPr>
            <a:r>
              <a:rPr sz="2600">
                <a:solidFill>
                  <a:srgbClr val="FFFFFF"/>
                </a:solidFill>
              </a:rPr>
              <a:t>Underground contamination is unrealistic</a:t>
            </a:r>
          </a:p>
          <a:p>
            <a:pPr marL="278606" lvl="0" indent="-278606">
              <a:lnSpc>
                <a:spcPct val="90000"/>
              </a:lnSpc>
              <a:spcBef>
                <a:spcPts val="500"/>
              </a:spcBef>
              <a:buChar char=""/>
              <a:defRPr sz="1800">
                <a:solidFill>
                  <a:srgbClr val="000000"/>
                </a:solidFill>
              </a:defRPr>
            </a:pPr>
            <a:r>
              <a:rPr sz="2600">
                <a:solidFill>
                  <a:srgbClr val="FFFFFF"/>
                </a:solidFill>
              </a:rPr>
              <a:t>Laboratory contamination is increasingly unrealistic</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3">
                                            <p:bg/>
                                          </p:spTgt>
                                        </p:tgtEl>
                                        <p:attrNameLst>
                                          <p:attrName>style.visibility</p:attrName>
                                        </p:attrNameLst>
                                      </p:cBhvr>
                                      <p:to>
                                        <p:strVal val="visible"/>
                                      </p:to>
                                    </p:set>
                                    <p:animEffect transition="in" filter="wipe(left)">
                                      <p:cBhvr>
                                        <p:cTn id="7" dur="500"/>
                                        <p:tgtEl>
                                          <p:spTgt spid="203">
                                            <p:bg/>
                                          </p:spTgt>
                                        </p:tgtEl>
                                      </p:cBhvr>
                                    </p:animEffect>
                                  </p:childTnLst>
                                </p:cTn>
                              </p:par>
                              <p:par>
                                <p:cTn id="8" presetID="22" presetClass="entr" presetSubtype="8" fill="hold" grpId="1">
                                  <p:stCondLst>
                                    <p:cond delay="0"/>
                                  </p:stCondLst>
                                  <p:iterate>
                                    <p:tmAbs val="0"/>
                                  </p:iterate>
                                  <p:childTnLst>
                                    <p:set>
                                      <p:cBhvr>
                                        <p:cTn id="9" fill="hold"/>
                                        <p:tgtEl>
                                          <p:spTgt spid="203">
                                            <p:txEl>
                                              <p:pRg st="0" end="0"/>
                                            </p:txEl>
                                          </p:spTgt>
                                        </p:tgtEl>
                                        <p:attrNameLst>
                                          <p:attrName>style.visibility</p:attrName>
                                        </p:attrNameLst>
                                      </p:cBhvr>
                                      <p:to>
                                        <p:strVal val="visible"/>
                                      </p:to>
                                    </p:set>
                                    <p:animEffect transition="in" filter="wipe(left)">
                                      <p:cBhvr>
                                        <p:cTn id="10" dur="500"/>
                                        <p:tgtEl>
                                          <p:spTgt spid="2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03">
                                            <p:txEl>
                                              <p:pRg st="1" end="1"/>
                                            </p:txEl>
                                          </p:spTgt>
                                        </p:tgtEl>
                                        <p:attrNameLst>
                                          <p:attrName>style.visibility</p:attrName>
                                        </p:attrNameLst>
                                      </p:cBhvr>
                                      <p:to>
                                        <p:strVal val="visible"/>
                                      </p:to>
                                    </p:set>
                                    <p:animEffect transition="in" filter="wipe(left)">
                                      <p:cBhvr>
                                        <p:cTn id="15" dur="500"/>
                                        <p:tgtEl>
                                          <p:spTgt spid="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03">
                                            <p:txEl>
                                              <p:pRg st="2" end="2"/>
                                            </p:txEl>
                                          </p:spTgt>
                                        </p:tgtEl>
                                        <p:attrNameLst>
                                          <p:attrName>style.visibility</p:attrName>
                                        </p:attrNameLst>
                                      </p:cBhvr>
                                      <p:to>
                                        <p:strVal val="visible"/>
                                      </p:to>
                                    </p:set>
                                    <p:animEffect transition="in" filter="wipe(left)">
                                      <p:cBhvr>
                                        <p:cTn id="20" dur="500"/>
                                        <p:tgtEl>
                                          <p:spTgt spid="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203">
                                            <p:txEl>
                                              <p:pRg st="3" end="3"/>
                                            </p:txEl>
                                          </p:spTgt>
                                        </p:tgtEl>
                                        <p:attrNameLst>
                                          <p:attrName>style.visibility</p:attrName>
                                        </p:attrNameLst>
                                      </p:cBhvr>
                                      <p:to>
                                        <p:strVal val="visible"/>
                                      </p:to>
                                    </p:set>
                                    <p:animEffect transition="in" filter="wipe(left)">
                                      <p:cBhvr>
                                        <p:cTn id="25" dur="500"/>
                                        <p:tgtEl>
                                          <p:spTgt spid="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203">
                                            <p:txEl>
                                              <p:pRg st="4" end="4"/>
                                            </p:txEl>
                                          </p:spTgt>
                                        </p:tgtEl>
                                        <p:attrNameLst>
                                          <p:attrName>style.visibility</p:attrName>
                                        </p:attrNameLst>
                                      </p:cBhvr>
                                      <p:to>
                                        <p:strVal val="visible"/>
                                      </p:to>
                                    </p:set>
                                    <p:animEffect transition="in" filter="wipe(left)">
                                      <p:cBhvr>
                                        <p:cTn id="30" dur="500"/>
                                        <p:tgtEl>
                                          <p:spTgt spid="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2.jpg" descr="a2"/>
          <p:cNvPicPr/>
          <p:nvPr/>
        </p:nvPicPr>
        <p:blipFill>
          <a:blip r:embed="rId2">
            <a:extLst/>
          </a:blip>
          <a:stretch>
            <a:fillRect/>
          </a:stretch>
        </p:blipFill>
        <p:spPr>
          <a:xfrm>
            <a:off x="0" y="0"/>
            <a:ext cx="9144000" cy="6858000"/>
          </a:xfrm>
          <a:prstGeom prst="rect">
            <a:avLst/>
          </a:prstGeom>
          <a:ln w="12700">
            <a:miter lim="400000"/>
          </a:ln>
        </p:spPr>
      </p:pic>
      <p:sp>
        <p:nvSpPr>
          <p:cNvPr id="18" name="Shape 18"/>
          <p:cNvSpPr/>
          <p:nvPr/>
        </p:nvSpPr>
        <p:spPr>
          <a:xfrm>
            <a:off x="3200400" y="2362200"/>
            <a:ext cx="1295401" cy="76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19" name="Shape 19"/>
          <p:cNvSpPr/>
          <p:nvPr/>
        </p:nvSpPr>
        <p:spPr>
          <a:xfrm>
            <a:off x="76200" y="685799"/>
            <a:ext cx="2590801"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Where Are We Now?</a:t>
            </a:r>
          </a:p>
        </p:txBody>
      </p:sp>
      <p:sp>
        <p:nvSpPr>
          <p:cNvPr id="206" name="Shape 206"/>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7175" lvl="0" indent="-257175" defTabSz="685800">
              <a:spcBef>
                <a:spcPts val="400"/>
              </a:spcBef>
              <a:buChar char=""/>
              <a:defRPr sz="1800">
                <a:solidFill>
                  <a:srgbClr val="000000"/>
                </a:solidFill>
              </a:defRPr>
            </a:pPr>
            <a:r>
              <a:rPr sz="2400">
                <a:solidFill>
                  <a:srgbClr val="FFFFFF"/>
                </a:solidFill>
              </a:rPr>
              <a:t>Kirk Bertsche</a:t>
            </a:r>
          </a:p>
          <a:p>
            <a:pPr marL="257175" lvl="0" indent="-257175" defTabSz="685800">
              <a:spcBef>
                <a:spcPts val="400"/>
              </a:spcBef>
              <a:buChar char=""/>
              <a:defRPr sz="1800">
                <a:solidFill>
                  <a:srgbClr val="000000"/>
                </a:solidFill>
              </a:defRPr>
            </a:pPr>
            <a:r>
              <a:rPr sz="2400" u="sng">
                <a:solidFill>
                  <a:srgbClr val="66CCFF"/>
                </a:solidFill>
                <a:uFill>
                  <a:solidFill>
                    <a:srgbClr val="66CCFF"/>
                  </a:solidFill>
                </a:uFill>
                <a:hlinkClick r:id="rId2"/>
              </a:rPr>
              <a:t>http://www.talkorigins.org/faqs/rate-critique.html</a:t>
            </a:r>
            <a:r>
              <a:rPr sz="2400">
                <a:solidFill>
                  <a:srgbClr val="FFFFFF"/>
                </a:solidFill>
              </a:rPr>
              <a:t> </a:t>
            </a:r>
          </a:p>
          <a:p>
            <a:pPr marL="257175" lvl="0" indent="-257175" defTabSz="685800">
              <a:spcBef>
                <a:spcPts val="400"/>
              </a:spcBef>
              <a:buChar char=""/>
              <a:defRPr sz="1800">
                <a:solidFill>
                  <a:srgbClr val="000000"/>
                </a:solidFill>
              </a:defRPr>
            </a:pPr>
            <a:r>
              <a:rPr sz="2400">
                <a:solidFill>
                  <a:srgbClr val="FFFFFF"/>
                </a:solidFill>
              </a:rPr>
              <a:t>“While this conclusion explains the higher values for the biological samples in general, it does not account for all the details. Some biological samples </a:t>
            </a:r>
            <a:r>
              <a:rPr sz="2400" i="1">
                <a:solidFill>
                  <a:srgbClr val="FFFFFF"/>
                </a:solidFill>
              </a:rPr>
              <a:t>do</a:t>
            </a:r>
            <a:r>
              <a:rPr sz="2400">
                <a:solidFill>
                  <a:srgbClr val="FFFFFF"/>
                </a:solidFill>
              </a:rPr>
              <a:t> have radiocarbon levels not explainable by sample chemistry. These samples are mostly coals and biological carbonates, both of which are prone to </a:t>
            </a:r>
            <a:r>
              <a:rPr sz="2400" i="1">
                <a:solidFill>
                  <a:srgbClr val="FFFFFF"/>
                </a:solidFill>
              </a:rPr>
              <a:t>in situ</a:t>
            </a:r>
            <a:r>
              <a:rPr sz="2400">
                <a:solidFill>
                  <a:srgbClr val="FFFFFF"/>
                </a:solidFill>
              </a:rPr>
              <a:t> contamination.”</a:t>
            </a:r>
          </a:p>
          <a:p>
            <a:pPr marL="257175" lvl="0" indent="-257175" defTabSz="685800">
              <a:spcBef>
                <a:spcPts val="400"/>
              </a:spcBef>
              <a:buChar char=""/>
              <a:defRPr sz="1800">
                <a:solidFill>
                  <a:srgbClr val="000000"/>
                </a:solidFill>
              </a:defRPr>
            </a:pPr>
            <a:r>
              <a:rPr sz="2400">
                <a:solidFill>
                  <a:srgbClr val="FFFFFF"/>
                </a:solidFill>
              </a:rPr>
              <a:t>“Unlike the literature values, Baumgardner’s coal samples </a:t>
            </a:r>
            <a:r>
              <a:rPr sz="2400" i="1">
                <a:solidFill>
                  <a:srgbClr val="FFFFFF"/>
                </a:solidFill>
              </a:rPr>
              <a:t>do</a:t>
            </a:r>
            <a:r>
              <a:rPr sz="2400">
                <a:solidFill>
                  <a:srgbClr val="FFFFFF"/>
                </a:solidFill>
              </a:rPr>
              <a:t> show significant radiocarbon above background, inviting explanation.”</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6">
                                            <p:bg/>
                                          </p:spTgt>
                                        </p:tgtEl>
                                        <p:attrNameLst>
                                          <p:attrName>style.visibility</p:attrName>
                                        </p:attrNameLst>
                                      </p:cBhvr>
                                      <p:to>
                                        <p:strVal val="visible"/>
                                      </p:to>
                                    </p:set>
                                    <p:animEffect transition="in" filter="wipe(left)">
                                      <p:cBhvr>
                                        <p:cTn id="7" dur="500"/>
                                        <p:tgtEl>
                                          <p:spTgt spid="206">
                                            <p:bg/>
                                          </p:spTgt>
                                        </p:tgtEl>
                                      </p:cBhvr>
                                    </p:animEffect>
                                  </p:childTnLst>
                                </p:cTn>
                              </p:par>
                              <p:par>
                                <p:cTn id="8" presetID="22" presetClass="entr" presetSubtype="8" fill="hold" grpId="1">
                                  <p:stCondLst>
                                    <p:cond delay="0"/>
                                  </p:stCondLst>
                                  <p:iterate>
                                    <p:tmAbs val="0"/>
                                  </p:iterate>
                                  <p:childTnLst>
                                    <p:set>
                                      <p:cBhvr>
                                        <p:cTn id="9" fill="hold"/>
                                        <p:tgtEl>
                                          <p:spTgt spid="206">
                                            <p:txEl>
                                              <p:pRg st="0" end="0"/>
                                            </p:txEl>
                                          </p:spTgt>
                                        </p:tgtEl>
                                        <p:attrNameLst>
                                          <p:attrName>style.visibility</p:attrName>
                                        </p:attrNameLst>
                                      </p:cBhvr>
                                      <p:to>
                                        <p:strVal val="visible"/>
                                      </p:to>
                                    </p:set>
                                    <p:animEffect transition="in" filter="wipe(left)">
                                      <p:cBhvr>
                                        <p:cTn id="10" dur="500"/>
                                        <p:tgtEl>
                                          <p:spTgt spid="2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06">
                                            <p:txEl>
                                              <p:pRg st="1" end="1"/>
                                            </p:txEl>
                                          </p:spTgt>
                                        </p:tgtEl>
                                        <p:attrNameLst>
                                          <p:attrName>style.visibility</p:attrName>
                                        </p:attrNameLst>
                                      </p:cBhvr>
                                      <p:to>
                                        <p:strVal val="visible"/>
                                      </p:to>
                                    </p:set>
                                    <p:animEffect transition="in" filter="wipe(left)">
                                      <p:cBhvr>
                                        <p:cTn id="15" dur="500"/>
                                        <p:tgtEl>
                                          <p:spTgt spid="2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06">
                                            <p:txEl>
                                              <p:pRg st="2" end="2"/>
                                            </p:txEl>
                                          </p:spTgt>
                                        </p:tgtEl>
                                        <p:attrNameLst>
                                          <p:attrName>style.visibility</p:attrName>
                                        </p:attrNameLst>
                                      </p:cBhvr>
                                      <p:to>
                                        <p:strVal val="visible"/>
                                      </p:to>
                                    </p:set>
                                    <p:animEffect transition="in" filter="wipe(left)">
                                      <p:cBhvr>
                                        <p:cTn id="20" dur="500"/>
                                        <p:tgtEl>
                                          <p:spTgt spid="20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206">
                                            <p:txEl>
                                              <p:pRg st="3" end="3"/>
                                            </p:txEl>
                                          </p:spTgt>
                                        </p:tgtEl>
                                        <p:attrNameLst>
                                          <p:attrName>style.visibility</p:attrName>
                                        </p:attrNameLst>
                                      </p:cBhvr>
                                      <p:to>
                                        <p:strVal val="visible"/>
                                      </p:to>
                                    </p:set>
                                    <p:animEffect transition="in" filter="wipe(left)">
                                      <p:cBhvr>
                                        <p:cTn id="25" dur="500"/>
                                        <p:tgtEl>
                                          <p:spTgt spid="2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Where Are We Now?</a:t>
            </a:r>
          </a:p>
        </p:txBody>
      </p:sp>
      <p:sp>
        <p:nvSpPr>
          <p:cNvPr id="209" name="Shape 209"/>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7175" lvl="0" indent="-257175">
              <a:spcBef>
                <a:spcPts val="500"/>
              </a:spcBef>
              <a:buChar char=""/>
              <a:defRPr sz="1800">
                <a:solidFill>
                  <a:srgbClr val="000000"/>
                </a:solidFill>
              </a:defRPr>
            </a:pPr>
            <a:r>
              <a:rPr sz="2400">
                <a:solidFill>
                  <a:srgbClr val="FFFFFF"/>
                </a:solidFill>
              </a:rPr>
              <a:t>Harry Gove, as summarized by Kathleen Hunt ( </a:t>
            </a:r>
            <a:r>
              <a:rPr sz="2400">
                <a:solidFill>
                  <a:srgbClr val="FFFFFF"/>
                </a:solidFill>
                <a:hlinkClick r:id="rId2"/>
              </a:rPr>
              <a:t>http://www.talkorigins.org/faqs/c14.html</a:t>
            </a:r>
            <a:r>
              <a:rPr sz="2400">
                <a:solidFill>
                  <a:srgbClr val="FFFFFF"/>
                </a:solidFill>
              </a:rPr>
              <a:t> ), states:</a:t>
            </a:r>
          </a:p>
          <a:p>
            <a:pPr marL="257175" lvl="0" indent="-257175">
              <a:spcBef>
                <a:spcPts val="500"/>
              </a:spcBef>
              <a:buChar char=""/>
              <a:defRPr sz="1800">
                <a:solidFill>
                  <a:srgbClr val="000000"/>
                </a:solidFill>
              </a:defRPr>
            </a:pPr>
            <a:r>
              <a:rPr sz="2400">
                <a:solidFill>
                  <a:srgbClr val="FFFFFF"/>
                </a:solidFill>
              </a:rPr>
              <a:t>“The short version: the </a:t>
            </a:r>
            <a:r>
              <a:rPr sz="2400" baseline="30000">
                <a:solidFill>
                  <a:srgbClr val="FFFFFF"/>
                </a:solidFill>
              </a:rPr>
              <a:t>14</a:t>
            </a:r>
            <a:r>
              <a:rPr sz="2400">
                <a:solidFill>
                  <a:srgbClr val="FFFFFF"/>
                </a:solidFill>
              </a:rPr>
              <a:t>C in coal is probably produced de novo by radioactive decay of the uranium-thorium isotope series that is naturally found in rocks (and which is found in varying concentrations in different rocks, hence the variation in </a:t>
            </a:r>
            <a:r>
              <a:rPr sz="2400" baseline="30000">
                <a:solidFill>
                  <a:srgbClr val="FFFFFF"/>
                </a:solidFill>
              </a:rPr>
              <a:t>14</a:t>
            </a:r>
            <a:r>
              <a:rPr sz="2400">
                <a:solidFill>
                  <a:srgbClr val="FFFFFF"/>
                </a:solidFill>
              </a:rPr>
              <a:t>C content in different coals). Research is ongoing at this very moment.”</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9">
                                            <p:bg/>
                                          </p:spTgt>
                                        </p:tgtEl>
                                        <p:attrNameLst>
                                          <p:attrName>style.visibility</p:attrName>
                                        </p:attrNameLst>
                                      </p:cBhvr>
                                      <p:to>
                                        <p:strVal val="visible"/>
                                      </p:to>
                                    </p:set>
                                    <p:animEffect transition="in" filter="wipe(left)">
                                      <p:cBhvr>
                                        <p:cTn id="7" dur="500"/>
                                        <p:tgtEl>
                                          <p:spTgt spid="209">
                                            <p:bg/>
                                          </p:spTgt>
                                        </p:tgtEl>
                                      </p:cBhvr>
                                    </p:animEffect>
                                  </p:childTnLst>
                                </p:cTn>
                              </p:par>
                              <p:par>
                                <p:cTn id="8" presetID="22" presetClass="entr" presetSubtype="8" fill="hold" grpId="1">
                                  <p:stCondLst>
                                    <p:cond delay="0"/>
                                  </p:stCondLst>
                                  <p:iterate>
                                    <p:tmAbs val="0"/>
                                  </p:iterate>
                                  <p:childTnLst>
                                    <p:set>
                                      <p:cBhvr>
                                        <p:cTn id="9" fill="hold"/>
                                        <p:tgtEl>
                                          <p:spTgt spid="209">
                                            <p:txEl>
                                              <p:pRg st="0" end="0"/>
                                            </p:txEl>
                                          </p:spTgt>
                                        </p:tgtEl>
                                        <p:attrNameLst>
                                          <p:attrName>style.visibility</p:attrName>
                                        </p:attrNameLst>
                                      </p:cBhvr>
                                      <p:to>
                                        <p:strVal val="visible"/>
                                      </p:to>
                                    </p:set>
                                    <p:animEffect transition="in" filter="wipe(left)">
                                      <p:cBhvr>
                                        <p:cTn id="10" dur="500"/>
                                        <p:tgtEl>
                                          <p:spTgt spid="2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09">
                                            <p:txEl>
                                              <p:pRg st="1" end="1"/>
                                            </p:txEl>
                                          </p:spTgt>
                                        </p:tgtEl>
                                        <p:attrNameLst>
                                          <p:attrName>style.visibility</p:attrName>
                                        </p:attrNameLst>
                                      </p:cBhvr>
                                      <p:to>
                                        <p:strVal val="visible"/>
                                      </p:to>
                                    </p:set>
                                    <p:animEffect transition="in" filter="wipe(left)">
                                      <p:cBhvr>
                                        <p:cTn id="15" dur="500"/>
                                        <p:tgtEl>
                                          <p:spTgt spid="2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Where Are We Now?</a:t>
            </a:r>
          </a:p>
        </p:txBody>
      </p:sp>
      <p:sp>
        <p:nvSpPr>
          <p:cNvPr id="212" name="Shape 212"/>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8606" lvl="0" indent="-278606">
              <a:lnSpc>
                <a:spcPct val="90000"/>
              </a:lnSpc>
              <a:spcBef>
                <a:spcPts val="500"/>
              </a:spcBef>
              <a:buChar char=""/>
              <a:defRPr sz="1800">
                <a:solidFill>
                  <a:srgbClr val="000000"/>
                </a:solidFill>
              </a:defRPr>
            </a:pPr>
            <a:r>
              <a:rPr sz="2600">
                <a:solidFill>
                  <a:srgbClr val="FFFFFF"/>
                </a:solidFill>
              </a:rPr>
              <a:t>Carbon-14  is consistently measured in fossil carbon</a:t>
            </a:r>
          </a:p>
          <a:p>
            <a:pPr marL="278606" lvl="0" indent="-278606">
              <a:lnSpc>
                <a:spcPct val="90000"/>
              </a:lnSpc>
              <a:spcBef>
                <a:spcPts val="500"/>
              </a:spcBef>
              <a:buChar char=""/>
              <a:defRPr sz="1800">
                <a:solidFill>
                  <a:srgbClr val="000000"/>
                </a:solidFill>
              </a:defRPr>
            </a:pPr>
            <a:r>
              <a:rPr sz="2600">
                <a:solidFill>
                  <a:srgbClr val="FFFFFF"/>
                </a:solidFill>
              </a:rPr>
              <a:t>Machine error can be eliminated</a:t>
            </a:r>
          </a:p>
          <a:p>
            <a:pPr marL="278606" lvl="0" indent="-278606">
              <a:lnSpc>
                <a:spcPct val="90000"/>
              </a:lnSpc>
              <a:spcBef>
                <a:spcPts val="500"/>
              </a:spcBef>
              <a:buChar char=""/>
              <a:defRPr sz="1800">
                <a:solidFill>
                  <a:srgbClr val="000000"/>
                </a:solidFill>
              </a:defRPr>
            </a:pPr>
            <a:r>
              <a:rPr sz="2600">
                <a:solidFill>
                  <a:srgbClr val="FFFFFF"/>
                </a:solidFill>
              </a:rPr>
              <a:t>Nuclear synthesis underground is orders of magnitude too small to account for the data</a:t>
            </a:r>
          </a:p>
          <a:p>
            <a:pPr marL="278606" lvl="0" indent="-278606">
              <a:lnSpc>
                <a:spcPct val="90000"/>
              </a:lnSpc>
              <a:spcBef>
                <a:spcPts val="500"/>
              </a:spcBef>
              <a:buChar char=""/>
              <a:defRPr sz="1800">
                <a:solidFill>
                  <a:srgbClr val="000000"/>
                </a:solidFill>
              </a:defRPr>
            </a:pPr>
            <a:r>
              <a:rPr sz="2600">
                <a:solidFill>
                  <a:srgbClr val="FFFFFF"/>
                </a:solidFill>
              </a:rPr>
              <a:t>Underground contamination is unrealistic</a:t>
            </a:r>
          </a:p>
          <a:p>
            <a:pPr marL="278606" lvl="0" indent="-278606">
              <a:lnSpc>
                <a:spcPct val="90000"/>
              </a:lnSpc>
              <a:spcBef>
                <a:spcPts val="500"/>
              </a:spcBef>
              <a:buChar char=""/>
              <a:defRPr sz="1800">
                <a:solidFill>
                  <a:srgbClr val="000000"/>
                </a:solidFill>
              </a:defRPr>
            </a:pPr>
            <a:r>
              <a:rPr sz="2600">
                <a:solidFill>
                  <a:srgbClr val="FFFFFF"/>
                </a:solidFill>
              </a:rPr>
              <a:t>Laboratory contamination is increasingly unrealistic</a:t>
            </a:r>
          </a:p>
          <a:p>
            <a:pPr marL="278606" lvl="0" indent="-278606">
              <a:lnSpc>
                <a:spcPct val="90000"/>
              </a:lnSpc>
              <a:spcBef>
                <a:spcPts val="500"/>
              </a:spcBef>
              <a:buChar char=""/>
              <a:defRPr sz="1800">
                <a:solidFill>
                  <a:srgbClr val="000000"/>
                </a:solidFill>
              </a:defRPr>
            </a:pPr>
            <a:r>
              <a:rPr sz="2600">
                <a:solidFill>
                  <a:srgbClr val="FFFFFF"/>
                </a:solidFill>
              </a:rPr>
              <a:t>Comparison of fossil carbon and some other standard should be attempted</a:t>
            </a:r>
          </a:p>
          <a:p>
            <a:pPr marL="278606" lvl="0" indent="-278606">
              <a:lnSpc>
                <a:spcPct val="90000"/>
              </a:lnSpc>
              <a:spcBef>
                <a:spcPts val="500"/>
              </a:spcBef>
              <a:buChar char=""/>
              <a:defRPr sz="1800">
                <a:solidFill>
                  <a:srgbClr val="000000"/>
                </a:solidFill>
              </a:defRPr>
            </a:pPr>
            <a:r>
              <a:rPr sz="2600">
                <a:solidFill>
                  <a:srgbClr val="FFFFFF"/>
                </a:solidFill>
              </a:rPr>
              <a:t>The most reasonable hypothesis is that there is residual carbon-14 in fossil carbon</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12">
                                            <p:bg/>
                                          </p:spTgt>
                                        </p:tgtEl>
                                        <p:attrNameLst>
                                          <p:attrName>style.visibility</p:attrName>
                                        </p:attrNameLst>
                                      </p:cBhvr>
                                      <p:to>
                                        <p:strVal val="visible"/>
                                      </p:to>
                                    </p:set>
                                    <p:animEffect transition="in" filter="wipe(left)">
                                      <p:cBhvr>
                                        <p:cTn id="7" dur="500"/>
                                        <p:tgtEl>
                                          <p:spTgt spid="212">
                                            <p:bg/>
                                          </p:spTgt>
                                        </p:tgtEl>
                                      </p:cBhvr>
                                    </p:animEffect>
                                  </p:childTnLst>
                                </p:cTn>
                              </p:par>
                              <p:par>
                                <p:cTn id="8" presetID="22" presetClass="entr" presetSubtype="8" fill="hold" grpId="1">
                                  <p:stCondLst>
                                    <p:cond delay="0"/>
                                  </p:stCondLst>
                                  <p:iterate>
                                    <p:tmAbs val="0"/>
                                  </p:iterate>
                                  <p:childTnLst>
                                    <p:set>
                                      <p:cBhvr>
                                        <p:cTn id="9" fill="hold"/>
                                        <p:tgtEl>
                                          <p:spTgt spid="212">
                                            <p:txEl>
                                              <p:pRg st="0" end="0"/>
                                            </p:txEl>
                                          </p:spTgt>
                                        </p:tgtEl>
                                        <p:attrNameLst>
                                          <p:attrName>style.visibility</p:attrName>
                                        </p:attrNameLst>
                                      </p:cBhvr>
                                      <p:to>
                                        <p:strVal val="visible"/>
                                      </p:to>
                                    </p:set>
                                    <p:animEffect transition="in" filter="wipe(left)">
                                      <p:cBhvr>
                                        <p:cTn id="10" dur="500"/>
                                        <p:tgtEl>
                                          <p:spTgt spid="212">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212">
                                            <p:txEl>
                                              <p:pRg st="1" end="1"/>
                                            </p:txEl>
                                          </p:spTgt>
                                        </p:tgtEl>
                                        <p:attrNameLst>
                                          <p:attrName>style.visibility</p:attrName>
                                        </p:attrNameLst>
                                      </p:cBhvr>
                                      <p:to>
                                        <p:strVal val="visible"/>
                                      </p:to>
                                    </p:set>
                                    <p:animEffect transition="in" filter="wipe(left)">
                                      <p:cBhvr>
                                        <p:cTn id="14" dur="500"/>
                                        <p:tgtEl>
                                          <p:spTgt spid="212">
                                            <p:txEl>
                                              <p:pRg st="1" end="1"/>
                                            </p:txEl>
                                          </p:spTgt>
                                        </p:tgtEl>
                                      </p:cBhvr>
                                    </p:animEffect>
                                  </p:childTnLst>
                                </p:cTn>
                              </p:par>
                            </p:childTnLst>
                          </p:cTn>
                        </p:par>
                        <p:par>
                          <p:cTn id="15" fill="hold">
                            <p:stCondLst>
                              <p:cond delay="1000"/>
                            </p:stCondLst>
                            <p:childTnLst>
                              <p:par>
                                <p:cTn id="16" presetID="22" presetClass="entr" presetSubtype="8" fill="hold" grpId="1" nodeType="afterEffect">
                                  <p:stCondLst>
                                    <p:cond delay="0"/>
                                  </p:stCondLst>
                                  <p:iterate>
                                    <p:tmAbs val="0"/>
                                  </p:iterate>
                                  <p:childTnLst>
                                    <p:set>
                                      <p:cBhvr>
                                        <p:cTn id="17" fill="hold"/>
                                        <p:tgtEl>
                                          <p:spTgt spid="212">
                                            <p:txEl>
                                              <p:pRg st="2" end="2"/>
                                            </p:txEl>
                                          </p:spTgt>
                                        </p:tgtEl>
                                        <p:attrNameLst>
                                          <p:attrName>style.visibility</p:attrName>
                                        </p:attrNameLst>
                                      </p:cBhvr>
                                      <p:to>
                                        <p:strVal val="visible"/>
                                      </p:to>
                                    </p:set>
                                    <p:animEffect transition="in" filter="wipe(left)">
                                      <p:cBhvr>
                                        <p:cTn id="18" dur="500"/>
                                        <p:tgtEl>
                                          <p:spTgt spid="212">
                                            <p:txEl>
                                              <p:pRg st="2" end="2"/>
                                            </p:txEl>
                                          </p:spTgt>
                                        </p:tgtEl>
                                      </p:cBhvr>
                                    </p:animEffect>
                                  </p:childTnLst>
                                </p:cTn>
                              </p:par>
                            </p:childTnLst>
                          </p:cTn>
                        </p:par>
                        <p:par>
                          <p:cTn id="19" fill="hold">
                            <p:stCondLst>
                              <p:cond delay="1500"/>
                            </p:stCondLst>
                            <p:childTnLst>
                              <p:par>
                                <p:cTn id="20" presetID="22" presetClass="entr" presetSubtype="8" fill="hold" grpId="1" nodeType="afterEffect">
                                  <p:stCondLst>
                                    <p:cond delay="0"/>
                                  </p:stCondLst>
                                  <p:iterate>
                                    <p:tmAbs val="0"/>
                                  </p:iterate>
                                  <p:childTnLst>
                                    <p:set>
                                      <p:cBhvr>
                                        <p:cTn id="21" fill="hold"/>
                                        <p:tgtEl>
                                          <p:spTgt spid="212">
                                            <p:txEl>
                                              <p:pRg st="3" end="3"/>
                                            </p:txEl>
                                          </p:spTgt>
                                        </p:tgtEl>
                                        <p:attrNameLst>
                                          <p:attrName>style.visibility</p:attrName>
                                        </p:attrNameLst>
                                      </p:cBhvr>
                                      <p:to>
                                        <p:strVal val="visible"/>
                                      </p:to>
                                    </p:set>
                                    <p:animEffect transition="in" filter="wipe(left)">
                                      <p:cBhvr>
                                        <p:cTn id="22" dur="500"/>
                                        <p:tgtEl>
                                          <p:spTgt spid="212">
                                            <p:txEl>
                                              <p:pRg st="3" end="3"/>
                                            </p:txEl>
                                          </p:spTgt>
                                        </p:tgtEl>
                                      </p:cBhvr>
                                    </p:animEffect>
                                  </p:childTnLst>
                                </p:cTn>
                              </p:par>
                            </p:childTnLst>
                          </p:cTn>
                        </p:par>
                        <p:par>
                          <p:cTn id="23" fill="hold">
                            <p:stCondLst>
                              <p:cond delay="2000"/>
                            </p:stCondLst>
                            <p:childTnLst>
                              <p:par>
                                <p:cTn id="24" presetID="22" presetClass="entr" presetSubtype="8" fill="hold" grpId="1" nodeType="afterEffect">
                                  <p:stCondLst>
                                    <p:cond delay="0"/>
                                  </p:stCondLst>
                                  <p:iterate>
                                    <p:tmAbs val="0"/>
                                  </p:iterate>
                                  <p:childTnLst>
                                    <p:set>
                                      <p:cBhvr>
                                        <p:cTn id="25" fill="hold"/>
                                        <p:tgtEl>
                                          <p:spTgt spid="212">
                                            <p:txEl>
                                              <p:pRg st="4" end="4"/>
                                            </p:txEl>
                                          </p:spTgt>
                                        </p:tgtEl>
                                        <p:attrNameLst>
                                          <p:attrName>style.visibility</p:attrName>
                                        </p:attrNameLst>
                                      </p:cBhvr>
                                      <p:to>
                                        <p:strVal val="visible"/>
                                      </p:to>
                                    </p:set>
                                    <p:animEffect transition="in" filter="wipe(left)">
                                      <p:cBhvr>
                                        <p:cTn id="26" dur="500"/>
                                        <p:tgtEl>
                                          <p:spTgt spid="21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1" nodeType="clickEffect">
                                  <p:stCondLst>
                                    <p:cond delay="0"/>
                                  </p:stCondLst>
                                  <p:iterate>
                                    <p:tmAbs val="0"/>
                                  </p:iterate>
                                  <p:childTnLst>
                                    <p:set>
                                      <p:cBhvr>
                                        <p:cTn id="30" fill="hold"/>
                                        <p:tgtEl>
                                          <p:spTgt spid="212">
                                            <p:txEl>
                                              <p:pRg st="5" end="5"/>
                                            </p:txEl>
                                          </p:spTgt>
                                        </p:tgtEl>
                                        <p:attrNameLst>
                                          <p:attrName>style.visibility</p:attrName>
                                        </p:attrNameLst>
                                      </p:cBhvr>
                                      <p:to>
                                        <p:strVal val="visible"/>
                                      </p:to>
                                    </p:set>
                                    <p:animEffect transition="in" filter="wipe(left)">
                                      <p:cBhvr>
                                        <p:cTn id="31" dur="500"/>
                                        <p:tgtEl>
                                          <p:spTgt spid="21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1" nodeType="clickEffect">
                                  <p:stCondLst>
                                    <p:cond delay="0"/>
                                  </p:stCondLst>
                                  <p:iterate>
                                    <p:tmAbs val="0"/>
                                  </p:iterate>
                                  <p:childTnLst>
                                    <p:set>
                                      <p:cBhvr>
                                        <p:cTn id="35" fill="hold"/>
                                        <p:tgtEl>
                                          <p:spTgt spid="212">
                                            <p:txEl>
                                              <p:pRg st="6" end="6"/>
                                            </p:txEl>
                                          </p:spTgt>
                                        </p:tgtEl>
                                        <p:attrNameLst>
                                          <p:attrName>style.visibility</p:attrName>
                                        </p:attrNameLst>
                                      </p:cBhvr>
                                      <p:to>
                                        <p:strVal val="visible"/>
                                      </p:to>
                                    </p:set>
                                    <p:animEffect transition="in" filter="wipe(left)">
                                      <p:cBhvr>
                                        <p:cTn id="36" dur="500"/>
                                        <p:tgtEl>
                                          <p:spTgt spid="2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E3EBF1"/>
                </a:solidFill>
              </a:rPr>
              <a:t>Outline of Talk</a:t>
            </a:r>
          </a:p>
        </p:txBody>
      </p:sp>
      <p:sp>
        <p:nvSpPr>
          <p:cNvPr id="215" name="Shape 215"/>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Introduction</a:t>
            </a:r>
          </a:p>
          <a:p>
            <a:pPr lvl="0">
              <a:buChar char=""/>
              <a:defRPr sz="1800">
                <a:solidFill>
                  <a:srgbClr val="000000"/>
                </a:solidFill>
              </a:defRPr>
            </a:pPr>
            <a:r>
              <a:rPr sz="3200">
                <a:solidFill>
                  <a:srgbClr val="FFFFFF"/>
                </a:solidFill>
              </a:rPr>
              <a:t>A brief explanation of how carbon-14 dating works.</a:t>
            </a:r>
          </a:p>
          <a:p>
            <a:pPr lvl="0">
              <a:buChar char=""/>
              <a:defRPr sz="1800">
                <a:solidFill>
                  <a:srgbClr val="000000"/>
                </a:solidFill>
              </a:defRPr>
            </a:pPr>
            <a:r>
              <a:rPr sz="3200">
                <a:solidFill>
                  <a:srgbClr val="FFFFFF"/>
                </a:solidFill>
              </a:rPr>
              <a:t>An explanation of why the Paleo Group’s dinosaur data had to be suppressed</a:t>
            </a:r>
          </a:p>
          <a:p>
            <a:pPr lvl="0">
              <a:buChar char=""/>
              <a:defRPr sz="1800">
                <a:solidFill>
                  <a:srgbClr val="000000"/>
                </a:solidFill>
              </a:defRPr>
            </a:pPr>
            <a:r>
              <a:rPr sz="3200">
                <a:solidFill>
                  <a:srgbClr val="FFFFFF"/>
                </a:solidFill>
              </a:rPr>
              <a:t>Other data that support their findings</a:t>
            </a:r>
          </a:p>
          <a:p>
            <a:pPr lvl="0">
              <a:buChar char=""/>
              <a:defRPr sz="1800">
                <a:solidFill>
                  <a:srgbClr val="000000"/>
                </a:solidFill>
              </a:defRPr>
            </a:pPr>
            <a:r>
              <a:rPr sz="3200">
                <a:solidFill>
                  <a:srgbClr val="FFFFFF"/>
                </a:solidFill>
              </a:rPr>
              <a:t>Summary and conclusions.</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15">
                                            <p:bg/>
                                          </p:spTgt>
                                        </p:tgtEl>
                                        <p:attrNameLst>
                                          <p:attrName>style.visibility</p:attrName>
                                        </p:attrNameLst>
                                      </p:cBhvr>
                                      <p:to>
                                        <p:strVal val="visible"/>
                                      </p:to>
                                    </p:set>
                                    <p:animEffect transition="in" filter="wipe(left)">
                                      <p:cBhvr>
                                        <p:cTn id="7" dur="500"/>
                                        <p:tgtEl>
                                          <p:spTgt spid="215">
                                            <p:bg/>
                                          </p:spTgt>
                                        </p:tgtEl>
                                      </p:cBhvr>
                                    </p:animEffect>
                                  </p:childTnLst>
                                </p:cTn>
                              </p:par>
                              <p:par>
                                <p:cTn id="8" presetID="22" presetClass="entr" presetSubtype="8" fill="hold" grpId="1">
                                  <p:stCondLst>
                                    <p:cond delay="0"/>
                                  </p:stCondLst>
                                  <p:iterate>
                                    <p:tmAbs val="0"/>
                                  </p:iterate>
                                  <p:childTnLst>
                                    <p:set>
                                      <p:cBhvr>
                                        <p:cTn id="9" fill="hold"/>
                                        <p:tgtEl>
                                          <p:spTgt spid="215">
                                            <p:txEl>
                                              <p:pRg st="0" end="0"/>
                                            </p:txEl>
                                          </p:spTgt>
                                        </p:tgtEl>
                                        <p:attrNameLst>
                                          <p:attrName>style.visibility</p:attrName>
                                        </p:attrNameLst>
                                      </p:cBhvr>
                                      <p:to>
                                        <p:strVal val="visible"/>
                                      </p:to>
                                    </p:set>
                                    <p:animEffect transition="in" filter="wipe(left)">
                                      <p:cBhvr>
                                        <p:cTn id="10" dur="500"/>
                                        <p:tgtEl>
                                          <p:spTgt spid="215">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215">
                                            <p:txEl>
                                              <p:pRg st="1" end="1"/>
                                            </p:txEl>
                                          </p:spTgt>
                                        </p:tgtEl>
                                        <p:attrNameLst>
                                          <p:attrName>style.visibility</p:attrName>
                                        </p:attrNameLst>
                                      </p:cBhvr>
                                      <p:to>
                                        <p:strVal val="visible"/>
                                      </p:to>
                                    </p:set>
                                    <p:animEffect transition="in" filter="wipe(left)">
                                      <p:cBhvr>
                                        <p:cTn id="14" dur="500"/>
                                        <p:tgtEl>
                                          <p:spTgt spid="2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215">
                                            <p:txEl>
                                              <p:pRg st="2" end="2"/>
                                            </p:txEl>
                                          </p:spTgt>
                                        </p:tgtEl>
                                        <p:attrNameLst>
                                          <p:attrName>style.visibility</p:attrName>
                                        </p:attrNameLst>
                                      </p:cBhvr>
                                      <p:to>
                                        <p:strVal val="visible"/>
                                      </p:to>
                                    </p:set>
                                    <p:animEffect transition="in" filter="wipe(left)">
                                      <p:cBhvr>
                                        <p:cTn id="19" dur="500"/>
                                        <p:tgtEl>
                                          <p:spTgt spid="2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p:tmAbs val="0"/>
                                  </p:iterate>
                                  <p:childTnLst>
                                    <p:set>
                                      <p:cBhvr>
                                        <p:cTn id="23" fill="hold"/>
                                        <p:tgtEl>
                                          <p:spTgt spid="215">
                                            <p:txEl>
                                              <p:pRg st="3" end="3"/>
                                            </p:txEl>
                                          </p:spTgt>
                                        </p:tgtEl>
                                        <p:attrNameLst>
                                          <p:attrName>style.visibility</p:attrName>
                                        </p:attrNameLst>
                                      </p:cBhvr>
                                      <p:to>
                                        <p:strVal val="visible"/>
                                      </p:to>
                                    </p:set>
                                    <p:animEffect transition="in" filter="wipe(left)">
                                      <p:cBhvr>
                                        <p:cTn id="24" dur="500"/>
                                        <p:tgtEl>
                                          <p:spTgt spid="2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1" nodeType="clickEffect">
                                  <p:stCondLst>
                                    <p:cond delay="0"/>
                                  </p:stCondLst>
                                  <p:iterate>
                                    <p:tmAbs val="0"/>
                                  </p:iterate>
                                  <p:childTnLst>
                                    <p:set>
                                      <p:cBhvr>
                                        <p:cTn id="28" fill="hold"/>
                                        <p:tgtEl>
                                          <p:spTgt spid="215">
                                            <p:txEl>
                                              <p:pRg st="4" end="4"/>
                                            </p:txEl>
                                          </p:spTgt>
                                        </p:tgtEl>
                                        <p:attrNameLst>
                                          <p:attrName>style.visibility</p:attrName>
                                        </p:attrNameLst>
                                      </p:cBhvr>
                                      <p:to>
                                        <p:strVal val="visible"/>
                                      </p:to>
                                    </p:set>
                                    <p:animEffect transition="in" filter="wipe(left)">
                                      <p:cBhvr>
                                        <p:cTn id="29" dur="5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What to Expect</a:t>
            </a:r>
          </a:p>
        </p:txBody>
      </p:sp>
      <p:sp>
        <p:nvSpPr>
          <p:cNvPr id="218" name="Shape 218"/>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8606" lvl="0" indent="-278606">
              <a:lnSpc>
                <a:spcPct val="90000"/>
              </a:lnSpc>
              <a:spcBef>
                <a:spcPts val="600"/>
              </a:spcBef>
              <a:buChar char=""/>
              <a:defRPr sz="1800">
                <a:solidFill>
                  <a:srgbClr val="000000"/>
                </a:solidFill>
              </a:defRPr>
            </a:pPr>
            <a:r>
              <a:rPr sz="2600">
                <a:solidFill>
                  <a:srgbClr val="FFFFFF"/>
                </a:solidFill>
              </a:rPr>
              <a:t>Don’t expect this to get into the “peer-reviewed literature”</a:t>
            </a:r>
          </a:p>
          <a:p>
            <a:pPr marL="278606" lvl="0" indent="-278606">
              <a:lnSpc>
                <a:spcPct val="90000"/>
              </a:lnSpc>
              <a:spcBef>
                <a:spcPts val="600"/>
              </a:spcBef>
              <a:buChar char=""/>
              <a:defRPr sz="1800">
                <a:solidFill>
                  <a:srgbClr val="000000"/>
                </a:solidFill>
              </a:defRPr>
            </a:pPr>
            <a:r>
              <a:rPr sz="2600">
                <a:solidFill>
                  <a:srgbClr val="FFFFFF"/>
                </a:solidFill>
              </a:rPr>
              <a:t>Four classes of creationist research</a:t>
            </a:r>
          </a:p>
          <a:p>
            <a:pPr marL="681717" lvl="1" indent="-224517">
              <a:lnSpc>
                <a:spcPct val="90000"/>
              </a:lnSpc>
              <a:spcBef>
                <a:spcPts val="500"/>
              </a:spcBef>
              <a:defRPr sz="1800">
                <a:solidFill>
                  <a:srgbClr val="000000"/>
                </a:solidFill>
              </a:defRPr>
            </a:pPr>
            <a:r>
              <a:rPr sz="2200">
                <a:solidFill>
                  <a:srgbClr val="FFFFFF"/>
                </a:solidFill>
              </a:rPr>
              <a:t>Those that make creationism harder to maintain</a:t>
            </a:r>
          </a:p>
          <a:p>
            <a:pPr marL="681717" lvl="1" indent="-224517">
              <a:lnSpc>
                <a:spcPct val="90000"/>
              </a:lnSpc>
              <a:spcBef>
                <a:spcPts val="500"/>
              </a:spcBef>
              <a:defRPr sz="1800">
                <a:solidFill>
                  <a:srgbClr val="000000"/>
                </a:solidFill>
              </a:defRPr>
            </a:pPr>
            <a:r>
              <a:rPr sz="2200">
                <a:solidFill>
                  <a:srgbClr val="FFFFFF"/>
                </a:solidFill>
              </a:rPr>
              <a:t>Those that are neutral</a:t>
            </a:r>
          </a:p>
          <a:p>
            <a:pPr marL="681717" lvl="1" indent="-224517">
              <a:lnSpc>
                <a:spcPct val="90000"/>
              </a:lnSpc>
              <a:spcBef>
                <a:spcPts val="500"/>
              </a:spcBef>
              <a:defRPr sz="1800">
                <a:solidFill>
                  <a:srgbClr val="000000"/>
                </a:solidFill>
              </a:defRPr>
            </a:pPr>
            <a:r>
              <a:rPr sz="2200">
                <a:solidFill>
                  <a:srgbClr val="FFFFFF"/>
                </a:solidFill>
              </a:rPr>
              <a:t>Those that solve problems for creationism</a:t>
            </a:r>
          </a:p>
          <a:p>
            <a:pPr marL="681717" lvl="1" indent="-224517">
              <a:lnSpc>
                <a:spcPct val="90000"/>
              </a:lnSpc>
              <a:spcBef>
                <a:spcPts val="500"/>
              </a:spcBef>
              <a:defRPr sz="1800">
                <a:solidFill>
                  <a:srgbClr val="000000"/>
                </a:solidFill>
              </a:defRPr>
            </a:pPr>
            <a:r>
              <a:rPr sz="2200">
                <a:solidFill>
                  <a:srgbClr val="FFFFFF"/>
                </a:solidFill>
              </a:rPr>
              <a:t>Those that strike at the heart of atheism</a:t>
            </a:r>
          </a:p>
          <a:p>
            <a:pPr marL="1104900" lvl="2" indent="-190500">
              <a:lnSpc>
                <a:spcPct val="90000"/>
              </a:lnSpc>
              <a:spcBef>
                <a:spcPts val="400"/>
              </a:spcBef>
              <a:defRPr sz="1800">
                <a:solidFill>
                  <a:srgbClr val="000000"/>
                </a:solidFill>
              </a:defRPr>
            </a:pPr>
            <a:r>
              <a:rPr sz="2000">
                <a:solidFill>
                  <a:srgbClr val="FFFFFF"/>
                </a:solidFill>
              </a:rPr>
              <a:t>Those that show the need for an intelligent designer</a:t>
            </a:r>
          </a:p>
          <a:p>
            <a:pPr marL="1104900" lvl="2" indent="-190500">
              <a:lnSpc>
                <a:spcPct val="90000"/>
              </a:lnSpc>
              <a:spcBef>
                <a:spcPts val="400"/>
              </a:spcBef>
              <a:defRPr sz="1800">
                <a:solidFill>
                  <a:srgbClr val="000000"/>
                </a:solidFill>
              </a:defRPr>
            </a:pPr>
            <a:r>
              <a:rPr sz="2000">
                <a:solidFill>
                  <a:srgbClr val="FFFFFF"/>
                </a:solidFill>
              </a:rPr>
              <a:t>Those that present a strong argument for short age</a:t>
            </a:r>
          </a:p>
          <a:p>
            <a:pPr marL="681717" lvl="1" indent="-224517">
              <a:lnSpc>
                <a:spcPct val="90000"/>
              </a:lnSpc>
              <a:spcBef>
                <a:spcPts val="500"/>
              </a:spcBef>
              <a:defRPr sz="1800">
                <a:solidFill>
                  <a:srgbClr val="000000"/>
                </a:solidFill>
              </a:defRPr>
            </a:pPr>
            <a:r>
              <a:rPr sz="2200">
                <a:solidFill>
                  <a:srgbClr val="FFFFFF"/>
                </a:solidFill>
              </a:rPr>
              <a:t>The latter will only get published if someone does not realize the stakes involved</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18">
                                            <p:bg/>
                                          </p:spTgt>
                                        </p:tgtEl>
                                        <p:attrNameLst>
                                          <p:attrName>style.visibility</p:attrName>
                                        </p:attrNameLst>
                                      </p:cBhvr>
                                      <p:to>
                                        <p:strVal val="visible"/>
                                      </p:to>
                                    </p:set>
                                    <p:animEffect transition="in" filter="wipe(left)">
                                      <p:cBhvr>
                                        <p:cTn id="7" dur="500"/>
                                        <p:tgtEl>
                                          <p:spTgt spid="218">
                                            <p:bg/>
                                          </p:spTgt>
                                        </p:tgtEl>
                                      </p:cBhvr>
                                    </p:animEffect>
                                  </p:childTnLst>
                                </p:cTn>
                              </p:par>
                              <p:par>
                                <p:cTn id="8" presetID="22" presetClass="entr" presetSubtype="8" fill="hold" grpId="1">
                                  <p:stCondLst>
                                    <p:cond delay="0"/>
                                  </p:stCondLst>
                                  <p:iterate>
                                    <p:tmAbs val="0"/>
                                  </p:iterate>
                                  <p:childTnLst>
                                    <p:set>
                                      <p:cBhvr>
                                        <p:cTn id="9" fill="hold"/>
                                        <p:tgtEl>
                                          <p:spTgt spid="218">
                                            <p:txEl>
                                              <p:pRg st="0" end="0"/>
                                            </p:txEl>
                                          </p:spTgt>
                                        </p:tgtEl>
                                        <p:attrNameLst>
                                          <p:attrName>style.visibility</p:attrName>
                                        </p:attrNameLst>
                                      </p:cBhvr>
                                      <p:to>
                                        <p:strVal val="visible"/>
                                      </p:to>
                                    </p:set>
                                    <p:animEffect transition="in" filter="wipe(left)">
                                      <p:cBhvr>
                                        <p:cTn id="10" dur="500"/>
                                        <p:tgtEl>
                                          <p:spTgt spid="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18">
                                            <p:txEl>
                                              <p:pRg st="1" end="1"/>
                                            </p:txEl>
                                          </p:spTgt>
                                        </p:tgtEl>
                                        <p:attrNameLst>
                                          <p:attrName>style.visibility</p:attrName>
                                        </p:attrNameLst>
                                      </p:cBhvr>
                                      <p:to>
                                        <p:strVal val="visible"/>
                                      </p:to>
                                    </p:set>
                                    <p:animEffect transition="in" filter="wipe(left)">
                                      <p:cBhvr>
                                        <p:cTn id="15" dur="500"/>
                                        <p:tgtEl>
                                          <p:spTgt spid="2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18">
                                            <p:txEl>
                                              <p:pRg st="2" end="2"/>
                                            </p:txEl>
                                          </p:spTgt>
                                        </p:tgtEl>
                                        <p:attrNameLst>
                                          <p:attrName>style.visibility</p:attrName>
                                        </p:attrNameLst>
                                      </p:cBhvr>
                                      <p:to>
                                        <p:strVal val="visible"/>
                                      </p:to>
                                    </p:set>
                                    <p:animEffect transition="in" filter="wipe(left)">
                                      <p:cBhvr>
                                        <p:cTn id="20" dur="500"/>
                                        <p:tgtEl>
                                          <p:spTgt spid="2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218">
                                            <p:txEl>
                                              <p:pRg st="3" end="3"/>
                                            </p:txEl>
                                          </p:spTgt>
                                        </p:tgtEl>
                                        <p:attrNameLst>
                                          <p:attrName>style.visibility</p:attrName>
                                        </p:attrNameLst>
                                      </p:cBhvr>
                                      <p:to>
                                        <p:strVal val="visible"/>
                                      </p:to>
                                    </p:set>
                                    <p:animEffect transition="in" filter="wipe(left)">
                                      <p:cBhvr>
                                        <p:cTn id="25" dur="500"/>
                                        <p:tgtEl>
                                          <p:spTgt spid="2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218">
                                            <p:txEl>
                                              <p:pRg st="4" end="4"/>
                                            </p:txEl>
                                          </p:spTgt>
                                        </p:tgtEl>
                                        <p:attrNameLst>
                                          <p:attrName>style.visibility</p:attrName>
                                        </p:attrNameLst>
                                      </p:cBhvr>
                                      <p:to>
                                        <p:strVal val="visible"/>
                                      </p:to>
                                    </p:set>
                                    <p:animEffect transition="in" filter="wipe(left)">
                                      <p:cBhvr>
                                        <p:cTn id="30" dur="500"/>
                                        <p:tgtEl>
                                          <p:spTgt spid="21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218">
                                            <p:txEl>
                                              <p:pRg st="5" end="5"/>
                                            </p:txEl>
                                          </p:spTgt>
                                        </p:tgtEl>
                                        <p:attrNameLst>
                                          <p:attrName>style.visibility</p:attrName>
                                        </p:attrNameLst>
                                      </p:cBhvr>
                                      <p:to>
                                        <p:strVal val="visible"/>
                                      </p:to>
                                    </p:set>
                                    <p:animEffect transition="in" filter="wipe(left)">
                                      <p:cBhvr>
                                        <p:cTn id="35" dur="500"/>
                                        <p:tgtEl>
                                          <p:spTgt spid="218">
                                            <p:txEl>
                                              <p:pRg st="5" end="5"/>
                                            </p:txEl>
                                          </p:spTgt>
                                        </p:tgtEl>
                                      </p:cBhvr>
                                    </p:animEffect>
                                  </p:childTnLst>
                                </p:cTn>
                              </p:par>
                            </p:childTnLst>
                          </p:cTn>
                        </p:par>
                        <p:par>
                          <p:cTn id="36" fill="hold">
                            <p:stCondLst>
                              <p:cond delay="500"/>
                            </p:stCondLst>
                            <p:childTnLst>
                              <p:par>
                                <p:cTn id="37" presetID="22" presetClass="entr" presetSubtype="8" fill="hold" grpId="1" nodeType="afterEffect">
                                  <p:stCondLst>
                                    <p:cond delay="0"/>
                                  </p:stCondLst>
                                  <p:iterate>
                                    <p:tmAbs val="0"/>
                                  </p:iterate>
                                  <p:childTnLst>
                                    <p:set>
                                      <p:cBhvr>
                                        <p:cTn id="38" fill="hold"/>
                                        <p:tgtEl>
                                          <p:spTgt spid="218">
                                            <p:txEl>
                                              <p:pRg st="6" end="6"/>
                                            </p:txEl>
                                          </p:spTgt>
                                        </p:tgtEl>
                                        <p:attrNameLst>
                                          <p:attrName>style.visibility</p:attrName>
                                        </p:attrNameLst>
                                      </p:cBhvr>
                                      <p:to>
                                        <p:strVal val="visible"/>
                                      </p:to>
                                    </p:set>
                                    <p:animEffect transition="in" filter="wipe(left)">
                                      <p:cBhvr>
                                        <p:cTn id="39" dur="500"/>
                                        <p:tgtEl>
                                          <p:spTgt spid="218">
                                            <p:txEl>
                                              <p:pRg st="6" end="6"/>
                                            </p:txEl>
                                          </p:spTgt>
                                        </p:tgtEl>
                                      </p:cBhvr>
                                    </p:animEffect>
                                  </p:childTnLst>
                                </p:cTn>
                              </p:par>
                            </p:childTnLst>
                          </p:cTn>
                        </p:par>
                        <p:par>
                          <p:cTn id="40" fill="hold">
                            <p:stCondLst>
                              <p:cond delay="1000"/>
                            </p:stCondLst>
                            <p:childTnLst>
                              <p:par>
                                <p:cTn id="41" presetID="22" presetClass="entr" presetSubtype="8" fill="hold" grpId="1" nodeType="afterEffect">
                                  <p:stCondLst>
                                    <p:cond delay="0"/>
                                  </p:stCondLst>
                                  <p:iterate>
                                    <p:tmAbs val="0"/>
                                  </p:iterate>
                                  <p:childTnLst>
                                    <p:set>
                                      <p:cBhvr>
                                        <p:cTn id="42" fill="hold"/>
                                        <p:tgtEl>
                                          <p:spTgt spid="218">
                                            <p:txEl>
                                              <p:pRg st="7" end="7"/>
                                            </p:txEl>
                                          </p:spTgt>
                                        </p:tgtEl>
                                        <p:attrNameLst>
                                          <p:attrName>style.visibility</p:attrName>
                                        </p:attrNameLst>
                                      </p:cBhvr>
                                      <p:to>
                                        <p:strVal val="visible"/>
                                      </p:to>
                                    </p:set>
                                    <p:animEffect transition="in" filter="wipe(left)">
                                      <p:cBhvr>
                                        <p:cTn id="43" dur="500"/>
                                        <p:tgtEl>
                                          <p:spTgt spid="21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 nodeType="clickEffect">
                                  <p:stCondLst>
                                    <p:cond delay="0"/>
                                  </p:stCondLst>
                                  <p:iterate>
                                    <p:tmAbs val="0"/>
                                  </p:iterate>
                                  <p:childTnLst>
                                    <p:set>
                                      <p:cBhvr>
                                        <p:cTn id="47" fill="hold"/>
                                        <p:tgtEl>
                                          <p:spTgt spid="218">
                                            <p:txEl>
                                              <p:pRg st="8" end="8"/>
                                            </p:txEl>
                                          </p:spTgt>
                                        </p:tgtEl>
                                        <p:attrNameLst>
                                          <p:attrName>style.visibility</p:attrName>
                                        </p:attrNameLst>
                                      </p:cBhvr>
                                      <p:to>
                                        <p:strVal val="visible"/>
                                      </p:to>
                                    </p:set>
                                    <p:animEffect transition="in" filter="wipe(left)">
                                      <p:cBhvr>
                                        <p:cTn id="48" dur="500"/>
                                        <p:tgtEl>
                                          <p:spTgt spid="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What to Expect</a:t>
            </a:r>
          </a:p>
        </p:txBody>
      </p:sp>
      <p:sp>
        <p:nvSpPr>
          <p:cNvPr id="221" name="Shape 221"/>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lnSpc>
                <a:spcPct val="90000"/>
              </a:lnSpc>
              <a:spcBef>
                <a:spcPts val="600"/>
              </a:spcBef>
              <a:buChar char=""/>
              <a:defRPr sz="1800">
                <a:solidFill>
                  <a:srgbClr val="000000"/>
                </a:solidFill>
              </a:defRPr>
            </a:pPr>
            <a:r>
              <a:rPr sz="2800">
                <a:solidFill>
                  <a:srgbClr val="FFFFFF"/>
                </a:solidFill>
              </a:rPr>
              <a:t>One does not have to be venal and cynical to oppose such research being published</a:t>
            </a:r>
          </a:p>
          <a:p>
            <a:pPr marL="300037" lvl="0" indent="-300037">
              <a:lnSpc>
                <a:spcPct val="90000"/>
              </a:lnSpc>
              <a:spcBef>
                <a:spcPts val="600"/>
              </a:spcBef>
              <a:buChar char=""/>
              <a:defRPr sz="1800">
                <a:solidFill>
                  <a:srgbClr val="000000"/>
                </a:solidFill>
              </a:defRPr>
            </a:pPr>
            <a:r>
              <a:rPr sz="2800">
                <a:solidFill>
                  <a:srgbClr val="FFFFFF"/>
                </a:solidFill>
              </a:rPr>
              <a:t>One only  has to “know” that the opposition can’t possibly be right, so there must be some flaw in the research, and that this research will be “unfairly” damaging if published (and besides, one’s opposition resists the truth and is dishonest)</a:t>
            </a:r>
          </a:p>
          <a:p>
            <a:pPr marL="300037" lvl="0" indent="-300037">
              <a:lnSpc>
                <a:spcPct val="90000"/>
              </a:lnSpc>
              <a:spcBef>
                <a:spcPts val="600"/>
              </a:spcBef>
              <a:buChar char=""/>
              <a:defRPr sz="1800">
                <a:solidFill>
                  <a:srgbClr val="000000"/>
                </a:solidFill>
              </a:defRPr>
            </a:pPr>
            <a:r>
              <a:rPr sz="2800">
                <a:solidFill>
                  <a:srgbClr val="FFFFFF"/>
                </a:solidFill>
              </a:rPr>
              <a:t>Some on the creationist side do this also, so we need to temper our criticism of evolutionists who do it</a:t>
            </a:r>
          </a:p>
        </p:txBody>
      </p:sp>
    </p:spTree>
  </p:cSld>
  <p:clrMapOvr>
    <a:masterClrMapping/>
  </p:clrMapOvr>
  <p:transition spd="slow">
    <p:wipe dir="d"/>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21">
                                            <p:bg/>
                                          </p:spTgt>
                                        </p:tgtEl>
                                        <p:attrNameLst>
                                          <p:attrName>style.visibility</p:attrName>
                                        </p:attrNameLst>
                                      </p:cBhvr>
                                      <p:to>
                                        <p:strVal val="visible"/>
                                      </p:to>
                                    </p:set>
                                    <p:animEffect transition="in" filter="wipe(left)">
                                      <p:cBhvr>
                                        <p:cTn id="7" dur="500"/>
                                        <p:tgtEl>
                                          <p:spTgt spid="221">
                                            <p:bg/>
                                          </p:spTgt>
                                        </p:tgtEl>
                                      </p:cBhvr>
                                    </p:animEffect>
                                  </p:childTnLst>
                                </p:cTn>
                              </p:par>
                              <p:par>
                                <p:cTn id="8" presetID="22" presetClass="entr" presetSubtype="8" fill="hold" grpId="1">
                                  <p:stCondLst>
                                    <p:cond delay="0"/>
                                  </p:stCondLst>
                                  <p:iterate>
                                    <p:tmAbs val="0"/>
                                  </p:iterate>
                                  <p:childTnLst>
                                    <p:set>
                                      <p:cBhvr>
                                        <p:cTn id="9" fill="hold"/>
                                        <p:tgtEl>
                                          <p:spTgt spid="221">
                                            <p:txEl>
                                              <p:pRg st="0" end="0"/>
                                            </p:txEl>
                                          </p:spTgt>
                                        </p:tgtEl>
                                        <p:attrNameLst>
                                          <p:attrName>style.visibility</p:attrName>
                                        </p:attrNameLst>
                                      </p:cBhvr>
                                      <p:to>
                                        <p:strVal val="visible"/>
                                      </p:to>
                                    </p:set>
                                    <p:animEffect transition="in" filter="wipe(left)">
                                      <p:cBhvr>
                                        <p:cTn id="10" dur="500"/>
                                        <p:tgtEl>
                                          <p:spTgt spid="2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21">
                                            <p:txEl>
                                              <p:pRg st="1" end="1"/>
                                            </p:txEl>
                                          </p:spTgt>
                                        </p:tgtEl>
                                        <p:attrNameLst>
                                          <p:attrName>style.visibility</p:attrName>
                                        </p:attrNameLst>
                                      </p:cBhvr>
                                      <p:to>
                                        <p:strVal val="visible"/>
                                      </p:to>
                                    </p:set>
                                    <p:animEffect transition="in" filter="wipe(left)">
                                      <p:cBhvr>
                                        <p:cTn id="15" dur="500"/>
                                        <p:tgtEl>
                                          <p:spTgt spid="2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21">
                                            <p:txEl>
                                              <p:pRg st="2" end="2"/>
                                            </p:txEl>
                                          </p:spTgt>
                                        </p:tgtEl>
                                        <p:attrNameLst>
                                          <p:attrName>style.visibility</p:attrName>
                                        </p:attrNameLst>
                                      </p:cBhvr>
                                      <p:to>
                                        <p:strVal val="visible"/>
                                      </p:to>
                                    </p:set>
                                    <p:animEffect transition="in" filter="wipe(left)">
                                      <p:cBhvr>
                                        <p:cTn id="20" dur="500"/>
                                        <p:tgtEl>
                                          <p:spTgt spid="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idx="4294967295"/>
          </p:nvPr>
        </p:nvSpPr>
        <p:spPr>
          <a:xfrm>
            <a:off x="685800" y="609599"/>
            <a:ext cx="77724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400">
                <a:solidFill>
                  <a:srgbClr val="FFFFFF"/>
                </a:solidFill>
              </a:rPr>
              <a:t>Where Do We Go from Here?</a:t>
            </a:r>
          </a:p>
        </p:txBody>
      </p:sp>
      <p:sp>
        <p:nvSpPr>
          <p:cNvPr id="224" name="Shape 224"/>
          <p:cNvSpPr>
            <a:spLocks noGrp="1"/>
          </p:cNvSpPr>
          <p:nvPr>
            <p:ph type="body" idx="4294967295"/>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18897" lvl="0" indent="-318897" defTabSz="850391">
              <a:lnSpc>
                <a:spcPct val="90000"/>
              </a:lnSpc>
              <a:spcBef>
                <a:spcPts val="600"/>
              </a:spcBef>
              <a:buChar char=""/>
              <a:defRPr sz="1800">
                <a:solidFill>
                  <a:srgbClr val="000000"/>
                </a:solidFill>
              </a:defRPr>
            </a:pPr>
            <a:r>
              <a:rPr sz="2976">
                <a:solidFill>
                  <a:srgbClr val="FFFFFF"/>
                </a:solidFill>
              </a:rPr>
              <a:t>The Paleo Group has been told that they cannot get any more of their samples dated</a:t>
            </a:r>
          </a:p>
          <a:p>
            <a:pPr marL="744093" lvl="1" indent="-318897" defTabSz="850391">
              <a:lnSpc>
                <a:spcPct val="90000"/>
              </a:lnSpc>
              <a:spcBef>
                <a:spcPts val="600"/>
              </a:spcBef>
              <a:buChar char=""/>
              <a:defRPr sz="1800">
                <a:solidFill>
                  <a:srgbClr val="000000"/>
                </a:solidFill>
              </a:defRPr>
            </a:pPr>
            <a:r>
              <a:rPr sz="2976">
                <a:solidFill>
                  <a:srgbClr val="FFFFFF"/>
                </a:solidFill>
              </a:rPr>
              <a:t>By the University of Georgia lab</a:t>
            </a:r>
          </a:p>
          <a:p>
            <a:pPr marL="744093" lvl="1" indent="-318897" defTabSz="850391">
              <a:lnSpc>
                <a:spcPct val="90000"/>
              </a:lnSpc>
              <a:spcBef>
                <a:spcPts val="600"/>
              </a:spcBef>
              <a:buChar char=""/>
              <a:defRPr sz="1800">
                <a:solidFill>
                  <a:srgbClr val="000000"/>
                </a:solidFill>
              </a:defRPr>
            </a:pPr>
            <a:r>
              <a:rPr sz="2976">
                <a:solidFill>
                  <a:srgbClr val="FFFFFF"/>
                </a:solidFill>
              </a:rPr>
              <a:t>By a commercial lab</a:t>
            </a:r>
          </a:p>
          <a:p>
            <a:pPr marL="318897" lvl="0" indent="-318897" defTabSz="850391">
              <a:lnSpc>
                <a:spcPct val="90000"/>
              </a:lnSpc>
              <a:spcBef>
                <a:spcPts val="600"/>
              </a:spcBef>
              <a:buChar char=""/>
              <a:defRPr sz="1800">
                <a:solidFill>
                  <a:srgbClr val="000000"/>
                </a:solidFill>
              </a:defRPr>
            </a:pPr>
            <a:r>
              <a:rPr sz="2976">
                <a:solidFill>
                  <a:srgbClr val="FFFFFF"/>
                </a:solidFill>
              </a:rPr>
              <a:t>I have found the same problem</a:t>
            </a:r>
          </a:p>
          <a:p>
            <a:pPr marL="318897" lvl="0" indent="-318897" defTabSz="850391">
              <a:lnSpc>
                <a:spcPct val="90000"/>
              </a:lnSpc>
              <a:spcBef>
                <a:spcPts val="600"/>
              </a:spcBef>
              <a:buChar char=""/>
              <a:defRPr sz="1800">
                <a:solidFill>
                  <a:srgbClr val="000000"/>
                </a:solidFill>
              </a:defRPr>
            </a:pPr>
            <a:r>
              <a:rPr sz="2976">
                <a:solidFill>
                  <a:srgbClr val="FFFFFF"/>
                </a:solidFill>
              </a:rPr>
              <a:t>The lab that cooperated with the RATE group, in spite of never being explicitly identified, saw their funding draw up</a:t>
            </a:r>
          </a:p>
          <a:p>
            <a:pPr marL="318897" lvl="0" indent="-318897" defTabSz="850391">
              <a:lnSpc>
                <a:spcPct val="90000"/>
              </a:lnSpc>
              <a:spcBef>
                <a:spcPts val="600"/>
              </a:spcBef>
              <a:buChar char=""/>
              <a:defRPr sz="1800">
                <a:solidFill>
                  <a:srgbClr val="000000"/>
                </a:solidFill>
              </a:defRPr>
            </a:pPr>
            <a:r>
              <a:rPr sz="2976">
                <a:solidFill>
                  <a:srgbClr val="FFFFFF"/>
                </a:solidFill>
              </a:rPr>
              <a:t>We may have to have our own lab</a:t>
            </a:r>
          </a:p>
        </p:txBody>
      </p:sp>
      <p:pic>
        <p:nvPicPr>
          <p:cNvPr id="225" name="A2.jpg"/>
          <p:cNvPicPr/>
          <p:nvPr/>
        </p:nvPicPr>
        <p:blipFill>
          <a:blip r:embed="rId2">
            <a:extLst/>
          </a:blip>
          <a:stretch>
            <a:fillRect/>
          </a:stretch>
        </p:blipFill>
        <p:spPr>
          <a:xfrm>
            <a:off x="0" y="755650"/>
            <a:ext cx="9144000" cy="5346700"/>
          </a:xfrm>
          <a:prstGeom prst="rect">
            <a:avLst/>
          </a:prstGeom>
          <a:ln w="12700">
            <a:miter lim="400000"/>
          </a:ln>
        </p:spPr>
      </p:pic>
      <p:pic>
        <p:nvPicPr>
          <p:cNvPr id="226" name="A3.jpg"/>
          <p:cNvPicPr/>
          <p:nvPr/>
        </p:nvPicPr>
        <p:blipFill>
          <a:blip r:embed="rId3">
            <a:extLst/>
          </a:blip>
          <a:stretch>
            <a:fillRect/>
          </a:stretch>
        </p:blipFill>
        <p:spPr>
          <a:xfrm>
            <a:off x="0" y="1041400"/>
            <a:ext cx="9144000" cy="52832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24">
                                            <p:bg/>
                                          </p:spTgt>
                                        </p:tgtEl>
                                        <p:attrNameLst>
                                          <p:attrName>style.visibility</p:attrName>
                                        </p:attrNameLst>
                                      </p:cBhvr>
                                      <p:to>
                                        <p:strVal val="visible"/>
                                      </p:to>
                                    </p:set>
                                    <p:animEffect transition="in" filter="wipe(left)">
                                      <p:cBhvr>
                                        <p:cTn id="7" dur="500"/>
                                        <p:tgtEl>
                                          <p:spTgt spid="224">
                                            <p:bg/>
                                          </p:spTgt>
                                        </p:tgtEl>
                                      </p:cBhvr>
                                    </p:animEffect>
                                  </p:childTnLst>
                                </p:cTn>
                              </p:par>
                              <p:par>
                                <p:cTn id="8" presetID="22" presetClass="entr" presetSubtype="8" fill="hold" grpId="1">
                                  <p:stCondLst>
                                    <p:cond delay="0"/>
                                  </p:stCondLst>
                                  <p:iterate>
                                    <p:tmAbs val="0"/>
                                  </p:iterate>
                                  <p:childTnLst>
                                    <p:set>
                                      <p:cBhvr>
                                        <p:cTn id="9" fill="hold"/>
                                        <p:tgtEl>
                                          <p:spTgt spid="224">
                                            <p:txEl>
                                              <p:pRg st="0" end="0"/>
                                            </p:txEl>
                                          </p:spTgt>
                                        </p:tgtEl>
                                        <p:attrNameLst>
                                          <p:attrName>style.visibility</p:attrName>
                                        </p:attrNameLst>
                                      </p:cBhvr>
                                      <p:to>
                                        <p:strVal val="visible"/>
                                      </p:to>
                                    </p:set>
                                    <p:animEffect transition="in" filter="wipe(left)">
                                      <p:cBhvr>
                                        <p:cTn id="10" dur="500"/>
                                        <p:tgtEl>
                                          <p:spTgt spid="2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24">
                                            <p:txEl>
                                              <p:pRg st="1" end="1"/>
                                            </p:txEl>
                                          </p:spTgt>
                                        </p:tgtEl>
                                        <p:attrNameLst>
                                          <p:attrName>style.visibility</p:attrName>
                                        </p:attrNameLst>
                                      </p:cBhvr>
                                      <p:to>
                                        <p:strVal val="visible"/>
                                      </p:to>
                                    </p:set>
                                    <p:animEffect transition="in" filter="wipe(left)">
                                      <p:cBhvr>
                                        <p:cTn id="15" dur="500"/>
                                        <p:tgtEl>
                                          <p:spTgt spid="2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2" nodeType="clickEffect">
                                  <p:stCondLst>
                                    <p:cond delay="0"/>
                                  </p:stCondLst>
                                  <p:iterate>
                                    <p:tmAbs val="0"/>
                                  </p:iterate>
                                  <p:childTnLst>
                                    <p:set>
                                      <p:cBhvr>
                                        <p:cTn id="19" fill="hold"/>
                                        <p:tgtEl>
                                          <p:spTgt spid="225"/>
                                        </p:tgtEl>
                                        <p:attrNameLst>
                                          <p:attrName>style.visibility</p:attrName>
                                        </p:attrNameLst>
                                      </p:cBhvr>
                                      <p:to>
                                        <p:strVal val="visible"/>
                                      </p:to>
                                    </p:set>
                                    <p:anim calcmode="lin" valueType="num">
                                      <p:cBhvr>
                                        <p:cTn id="20" dur="80" fill="hold"/>
                                        <p:tgtEl>
                                          <p:spTgt spid="225"/>
                                        </p:tgtEl>
                                        <p:attrNameLst>
                                          <p:attrName>ppt_x</p:attrName>
                                        </p:attrNameLst>
                                      </p:cBhvr>
                                      <p:tavLst>
                                        <p:tav tm="0">
                                          <p:val>
                                            <p:strVal val="#ppt_x"/>
                                          </p:val>
                                        </p:tav>
                                        <p:tav tm="100000">
                                          <p:val>
                                            <p:strVal val="#ppt_x"/>
                                          </p:val>
                                        </p:tav>
                                      </p:tavLst>
                                    </p:anim>
                                    <p:anim calcmode="lin" valueType="num">
                                      <p:cBhvr>
                                        <p:cTn id="21" dur="80" fill="hold"/>
                                        <p:tgtEl>
                                          <p:spTgt spid="22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3" nodeType="clickEffect">
                                  <p:stCondLst>
                                    <p:cond delay="0"/>
                                  </p:stCondLst>
                                  <p:iterate>
                                    <p:tmAbs val="0"/>
                                  </p:iterate>
                                  <p:childTnLst>
                                    <p:anim calcmode="lin" valueType="num">
                                      <p:cBhvr>
                                        <p:cTn id="25" dur="1000" fill="hold"/>
                                        <p:tgtEl>
                                          <p:spTgt spid="225"/>
                                        </p:tgtEl>
                                        <p:attrNameLst>
                                          <p:attrName>ppt_x</p:attrName>
                                        </p:attrNameLst>
                                      </p:cBhvr>
                                      <p:tavLst>
                                        <p:tav tm="0">
                                          <p:val>
                                            <p:strVal val="ppt_x"/>
                                          </p:val>
                                        </p:tav>
                                        <p:tav tm="100000">
                                          <p:val>
                                            <p:strVal val="ppt_x"/>
                                          </p:val>
                                        </p:tav>
                                      </p:tavLst>
                                    </p:anim>
                                    <p:anim calcmode="lin" valueType="num">
                                      <p:cBhvr>
                                        <p:cTn id="26" dur="1000" fill="hold"/>
                                        <p:tgtEl>
                                          <p:spTgt spid="225"/>
                                        </p:tgtEl>
                                        <p:attrNameLst>
                                          <p:attrName>ppt_y</p:attrName>
                                        </p:attrNameLst>
                                      </p:cBhvr>
                                      <p:tavLst>
                                        <p:tav tm="0">
                                          <p:val>
                                            <p:strVal val="ppt_y"/>
                                          </p:val>
                                        </p:tav>
                                        <p:tav tm="100000">
                                          <p:val>
                                            <p:strVal val="1+ppt_h/2"/>
                                          </p:val>
                                        </p:tav>
                                      </p:tavLst>
                                    </p:anim>
                                    <p:set>
                                      <p:cBhvr>
                                        <p:cTn id="27" fill="hold">
                                          <p:stCondLst>
                                            <p:cond delay="999"/>
                                          </p:stCondLst>
                                        </p:cTn>
                                        <p:tgtEl>
                                          <p:spTgt spid="2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p:tmAbs val="0"/>
                                  </p:iterate>
                                  <p:childTnLst>
                                    <p:set>
                                      <p:cBhvr>
                                        <p:cTn id="31" fill="hold"/>
                                        <p:tgtEl>
                                          <p:spTgt spid="224">
                                            <p:txEl>
                                              <p:pRg st="2" end="2"/>
                                            </p:txEl>
                                          </p:spTgt>
                                        </p:tgtEl>
                                        <p:attrNameLst>
                                          <p:attrName>style.visibility</p:attrName>
                                        </p:attrNameLst>
                                      </p:cBhvr>
                                      <p:to>
                                        <p:strVal val="visible"/>
                                      </p:to>
                                    </p:set>
                                    <p:animEffect transition="in" filter="wipe(left)">
                                      <p:cBhvr>
                                        <p:cTn id="32" dur="500"/>
                                        <p:tgtEl>
                                          <p:spTgt spid="2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4" nodeType="clickEffect">
                                  <p:stCondLst>
                                    <p:cond delay="0"/>
                                  </p:stCondLst>
                                  <p:iterate>
                                    <p:tmAbs val="0"/>
                                  </p:iterate>
                                  <p:childTnLst>
                                    <p:set>
                                      <p:cBhvr>
                                        <p:cTn id="36" fill="hold"/>
                                        <p:tgtEl>
                                          <p:spTgt spid="226"/>
                                        </p:tgtEl>
                                        <p:attrNameLst>
                                          <p:attrName>style.visibility</p:attrName>
                                        </p:attrNameLst>
                                      </p:cBhvr>
                                      <p:to>
                                        <p:strVal val="visible"/>
                                      </p:to>
                                    </p:set>
                                    <p:anim calcmode="lin" valueType="num">
                                      <p:cBhvr>
                                        <p:cTn id="37" dur="80" fill="hold"/>
                                        <p:tgtEl>
                                          <p:spTgt spid="226"/>
                                        </p:tgtEl>
                                        <p:attrNameLst>
                                          <p:attrName>ppt_x</p:attrName>
                                        </p:attrNameLst>
                                      </p:cBhvr>
                                      <p:tavLst>
                                        <p:tav tm="0">
                                          <p:val>
                                            <p:strVal val="#ppt_x"/>
                                          </p:val>
                                        </p:tav>
                                        <p:tav tm="100000">
                                          <p:val>
                                            <p:strVal val="#ppt_x"/>
                                          </p:val>
                                        </p:tav>
                                      </p:tavLst>
                                    </p:anim>
                                    <p:anim calcmode="lin" valueType="num">
                                      <p:cBhvr>
                                        <p:cTn id="38" dur="80" fill="hold"/>
                                        <p:tgtEl>
                                          <p:spTgt spid="22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5" nodeType="clickEffect">
                                  <p:stCondLst>
                                    <p:cond delay="0"/>
                                  </p:stCondLst>
                                  <p:iterate>
                                    <p:tmAbs val="0"/>
                                  </p:iterate>
                                  <p:childTnLst>
                                    <p:anim calcmode="lin" valueType="num">
                                      <p:cBhvr>
                                        <p:cTn id="42" dur="1000" fill="hold"/>
                                        <p:tgtEl>
                                          <p:spTgt spid="226"/>
                                        </p:tgtEl>
                                        <p:attrNameLst>
                                          <p:attrName>ppt_x</p:attrName>
                                        </p:attrNameLst>
                                      </p:cBhvr>
                                      <p:tavLst>
                                        <p:tav tm="0">
                                          <p:val>
                                            <p:strVal val="ppt_x"/>
                                          </p:val>
                                        </p:tav>
                                        <p:tav tm="100000">
                                          <p:val>
                                            <p:strVal val="ppt_x"/>
                                          </p:val>
                                        </p:tav>
                                      </p:tavLst>
                                    </p:anim>
                                    <p:anim calcmode="lin" valueType="num">
                                      <p:cBhvr>
                                        <p:cTn id="43" dur="1000" fill="hold"/>
                                        <p:tgtEl>
                                          <p:spTgt spid="226"/>
                                        </p:tgtEl>
                                        <p:attrNameLst>
                                          <p:attrName>ppt_y</p:attrName>
                                        </p:attrNameLst>
                                      </p:cBhvr>
                                      <p:tavLst>
                                        <p:tav tm="0">
                                          <p:val>
                                            <p:strVal val="ppt_y"/>
                                          </p:val>
                                        </p:tav>
                                        <p:tav tm="100000">
                                          <p:val>
                                            <p:strVal val="1+ppt_h/2"/>
                                          </p:val>
                                        </p:tav>
                                      </p:tavLst>
                                    </p:anim>
                                    <p:set>
                                      <p:cBhvr>
                                        <p:cTn id="44" fill="hold">
                                          <p:stCondLst>
                                            <p:cond delay="999"/>
                                          </p:stCondLst>
                                        </p:cTn>
                                        <p:tgtEl>
                                          <p:spTgt spid="2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1" nodeType="clickEffect">
                                  <p:stCondLst>
                                    <p:cond delay="0"/>
                                  </p:stCondLst>
                                  <p:iterate>
                                    <p:tmAbs val="0"/>
                                  </p:iterate>
                                  <p:childTnLst>
                                    <p:set>
                                      <p:cBhvr>
                                        <p:cTn id="48" fill="hold"/>
                                        <p:tgtEl>
                                          <p:spTgt spid="224">
                                            <p:txEl>
                                              <p:pRg st="3" end="3"/>
                                            </p:txEl>
                                          </p:spTgt>
                                        </p:tgtEl>
                                        <p:attrNameLst>
                                          <p:attrName>style.visibility</p:attrName>
                                        </p:attrNameLst>
                                      </p:cBhvr>
                                      <p:to>
                                        <p:strVal val="visible"/>
                                      </p:to>
                                    </p:set>
                                    <p:animEffect transition="in" filter="wipe(left)">
                                      <p:cBhvr>
                                        <p:cTn id="49" dur="500"/>
                                        <p:tgtEl>
                                          <p:spTgt spid="22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1" nodeType="clickEffect">
                                  <p:stCondLst>
                                    <p:cond delay="0"/>
                                  </p:stCondLst>
                                  <p:iterate>
                                    <p:tmAbs val="0"/>
                                  </p:iterate>
                                  <p:childTnLst>
                                    <p:set>
                                      <p:cBhvr>
                                        <p:cTn id="53" fill="hold"/>
                                        <p:tgtEl>
                                          <p:spTgt spid="224">
                                            <p:txEl>
                                              <p:pRg st="4" end="4"/>
                                            </p:txEl>
                                          </p:spTgt>
                                        </p:tgtEl>
                                        <p:attrNameLst>
                                          <p:attrName>style.visibility</p:attrName>
                                        </p:attrNameLst>
                                      </p:cBhvr>
                                      <p:to>
                                        <p:strVal val="visible"/>
                                      </p:to>
                                    </p:set>
                                    <p:animEffect transition="in" filter="wipe(left)">
                                      <p:cBhvr>
                                        <p:cTn id="54" dur="500"/>
                                        <p:tgtEl>
                                          <p:spTgt spid="224">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1" nodeType="clickEffect">
                                  <p:stCondLst>
                                    <p:cond delay="0"/>
                                  </p:stCondLst>
                                  <p:iterate>
                                    <p:tmAbs val="0"/>
                                  </p:iterate>
                                  <p:childTnLst>
                                    <p:set>
                                      <p:cBhvr>
                                        <p:cTn id="58" fill="hold"/>
                                        <p:tgtEl>
                                          <p:spTgt spid="224">
                                            <p:txEl>
                                              <p:pRg st="5" end="5"/>
                                            </p:txEl>
                                          </p:spTgt>
                                        </p:tgtEl>
                                        <p:attrNameLst>
                                          <p:attrName>style.visibility</p:attrName>
                                        </p:attrNameLst>
                                      </p:cBhvr>
                                      <p:to>
                                        <p:strVal val="visible"/>
                                      </p:to>
                                    </p:set>
                                    <p:animEffect transition="in" filter="wipe(left)">
                                      <p:cBhvr>
                                        <p:cTn id="59" dur="500"/>
                                        <p:tgtEl>
                                          <p:spTgt spid="2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P spid="225" grpId="2" animBg="1" advAuto="0"/>
      <p:bldP spid="225" grpId="3" animBg="1" advAuto="0"/>
      <p:bldP spid="226" grpId="4" animBg="1" advAuto="0"/>
      <p:bldP spid="226" grpId="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idx="4294967295"/>
          </p:nvPr>
        </p:nvSpPr>
        <p:spPr>
          <a:xfrm>
            <a:off x="685800" y="2133600"/>
            <a:ext cx="77724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E3EBF1"/>
                </a:solidFill>
              </a:rPr>
              <a:t>Questions and Comments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1.jpg" descr="a1"/>
          <p:cNvPicPr/>
          <p:nvPr/>
        </p:nvPicPr>
        <p:blipFill>
          <a:blip r:embed="rId2">
            <a:extLst/>
          </a:blip>
          <a:stretch>
            <a:fillRect/>
          </a:stretch>
        </p:blipFill>
        <p:spPr>
          <a:xfrm>
            <a:off x="292100" y="0"/>
            <a:ext cx="8559800" cy="6858000"/>
          </a:xfrm>
          <a:prstGeom prst="rect">
            <a:avLst/>
          </a:prstGeom>
          <a:ln w="12700">
            <a:miter lim="400000"/>
          </a:ln>
        </p:spPr>
      </p:pic>
      <p:sp>
        <p:nvSpPr>
          <p:cNvPr id="22" name="Shape 22"/>
          <p:cNvSpPr/>
          <p:nvPr/>
        </p:nvSpPr>
        <p:spPr>
          <a:xfrm>
            <a:off x="533400" y="25146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3" name="Shape 23"/>
          <p:cNvSpPr/>
          <p:nvPr/>
        </p:nvSpPr>
        <p:spPr>
          <a:xfrm>
            <a:off x="533400" y="31242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4" name="Shape 24"/>
          <p:cNvSpPr/>
          <p:nvPr/>
        </p:nvSpPr>
        <p:spPr>
          <a:xfrm>
            <a:off x="533400" y="37338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5" name="Shape 25"/>
          <p:cNvSpPr/>
          <p:nvPr/>
        </p:nvSpPr>
        <p:spPr>
          <a:xfrm>
            <a:off x="533400" y="44196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6" name="Shape 26"/>
          <p:cNvSpPr/>
          <p:nvPr/>
        </p:nvSpPr>
        <p:spPr>
          <a:xfrm>
            <a:off x="533400" y="50292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7" name="Shape 27"/>
          <p:cNvSpPr/>
          <p:nvPr/>
        </p:nvSpPr>
        <p:spPr>
          <a:xfrm>
            <a:off x="533400" y="56388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8" name="Shape 28"/>
          <p:cNvSpPr/>
          <p:nvPr/>
        </p:nvSpPr>
        <p:spPr>
          <a:xfrm>
            <a:off x="533400" y="62484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29" name="Shape 29"/>
          <p:cNvSpPr/>
          <p:nvPr/>
        </p:nvSpPr>
        <p:spPr>
          <a:xfrm>
            <a:off x="2438400" y="4267199"/>
            <a:ext cx="5791200" cy="838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30" name="Shape 30"/>
          <p:cNvSpPr/>
          <p:nvPr/>
        </p:nvSpPr>
        <p:spPr>
          <a:xfrm>
            <a:off x="2438400" y="4876799"/>
            <a:ext cx="5791200" cy="838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8" nodeType="clickEffect">
                                  <p:stCondLst>
                                    <p:cond delay="0"/>
                                  </p:stCondLst>
                                  <p:iterate>
                                    <p:tmAbs val="0"/>
                                  </p:iterate>
                                  <p:childTnLst>
                                    <p:animEffect transition="out" filter="fade">
                                      <p:cBhvr>
                                        <p:cTn id="34" dur="2000" fill="hold"/>
                                        <p:tgtEl>
                                          <p:spTgt spid="22"/>
                                        </p:tgtEl>
                                      </p:cBhvr>
                                    </p:animEffect>
                                    <p:set>
                                      <p:cBhvr>
                                        <p:cTn id="35" fill="hold">
                                          <p:stCondLst>
                                            <p:cond delay="1999"/>
                                          </p:stCondLst>
                                        </p:cTn>
                                        <p:tgtEl>
                                          <p:spTgt spid="22"/>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grpId="9" nodeType="afterEffect">
                                  <p:stCondLst>
                                    <p:cond delay="0"/>
                                  </p:stCondLst>
                                  <p:iterate>
                                    <p:tmAbs val="0"/>
                                  </p:iterate>
                                  <p:childTnLst>
                                    <p:animEffect transition="out" filter="fade">
                                      <p:cBhvr>
                                        <p:cTn id="38" dur="2000" fill="hold"/>
                                        <p:tgtEl>
                                          <p:spTgt spid="23"/>
                                        </p:tgtEl>
                                      </p:cBhvr>
                                    </p:animEffect>
                                    <p:set>
                                      <p:cBhvr>
                                        <p:cTn id="39" fill="hold">
                                          <p:stCondLst>
                                            <p:cond delay="1999"/>
                                          </p:stCondLst>
                                        </p:cTn>
                                        <p:tgtEl>
                                          <p:spTgt spid="23"/>
                                        </p:tgtEl>
                                        <p:attrNameLst>
                                          <p:attrName>style.visibility</p:attrName>
                                        </p:attrNameLst>
                                      </p:cBhvr>
                                      <p:to>
                                        <p:strVal val="hidden"/>
                                      </p:to>
                                    </p:set>
                                  </p:childTnLst>
                                </p:cTn>
                              </p:par>
                            </p:childTnLst>
                          </p:cTn>
                        </p:par>
                        <p:par>
                          <p:cTn id="40" fill="hold">
                            <p:stCondLst>
                              <p:cond delay="4000"/>
                            </p:stCondLst>
                            <p:childTnLst>
                              <p:par>
                                <p:cTn id="41" presetID="10" presetClass="exit" presetSubtype="0" fill="hold" grpId="10" nodeType="afterEffect">
                                  <p:stCondLst>
                                    <p:cond delay="0"/>
                                  </p:stCondLst>
                                  <p:iterate>
                                    <p:tmAbs val="0"/>
                                  </p:iterate>
                                  <p:childTnLst>
                                    <p:animEffect transition="out" filter="fade">
                                      <p:cBhvr>
                                        <p:cTn id="42" dur="2000" fill="hold"/>
                                        <p:tgtEl>
                                          <p:spTgt spid="24"/>
                                        </p:tgtEl>
                                      </p:cBhvr>
                                    </p:animEffect>
                                    <p:set>
                                      <p:cBhvr>
                                        <p:cTn id="43" fill="hold">
                                          <p:stCondLst>
                                            <p:cond delay="1999"/>
                                          </p:stCondLst>
                                        </p:cTn>
                                        <p:tgtEl>
                                          <p:spTgt spid="24"/>
                                        </p:tgtEl>
                                        <p:attrNameLst>
                                          <p:attrName>style.visibility</p:attrName>
                                        </p:attrNameLst>
                                      </p:cBhvr>
                                      <p:to>
                                        <p:strVal val="hidden"/>
                                      </p:to>
                                    </p:set>
                                  </p:childTnLst>
                                </p:cTn>
                              </p:par>
                            </p:childTnLst>
                          </p:cTn>
                        </p:par>
                        <p:par>
                          <p:cTn id="44" fill="hold">
                            <p:stCondLst>
                              <p:cond delay="6000"/>
                            </p:stCondLst>
                            <p:childTnLst>
                              <p:par>
                                <p:cTn id="45" presetID="10" presetClass="exit" presetSubtype="0" fill="hold" grpId="11" nodeType="afterEffect">
                                  <p:stCondLst>
                                    <p:cond delay="0"/>
                                  </p:stCondLst>
                                  <p:iterate>
                                    <p:tmAbs val="0"/>
                                  </p:iterate>
                                  <p:childTnLst>
                                    <p:animEffect transition="out" filter="fade">
                                      <p:cBhvr>
                                        <p:cTn id="46" dur="2000" fill="hold"/>
                                        <p:tgtEl>
                                          <p:spTgt spid="27"/>
                                        </p:tgtEl>
                                      </p:cBhvr>
                                    </p:animEffect>
                                    <p:set>
                                      <p:cBhvr>
                                        <p:cTn id="47" fill="hold">
                                          <p:stCondLst>
                                            <p:cond delay="1999"/>
                                          </p:stCondLst>
                                        </p:cTn>
                                        <p:tgtEl>
                                          <p:spTgt spid="27"/>
                                        </p:tgtEl>
                                        <p:attrNameLst>
                                          <p:attrName>style.visibility</p:attrName>
                                        </p:attrNameLst>
                                      </p:cBhvr>
                                      <p:to>
                                        <p:strVal val="hidden"/>
                                      </p:to>
                                    </p:set>
                                  </p:childTnLst>
                                </p:cTn>
                              </p:par>
                            </p:childTnLst>
                          </p:cTn>
                        </p:par>
                        <p:par>
                          <p:cTn id="48" fill="hold">
                            <p:stCondLst>
                              <p:cond delay="8000"/>
                            </p:stCondLst>
                            <p:childTnLst>
                              <p:par>
                                <p:cTn id="49" presetID="10" presetClass="exit" presetSubtype="0" fill="hold" grpId="12" nodeType="afterEffect">
                                  <p:stCondLst>
                                    <p:cond delay="0"/>
                                  </p:stCondLst>
                                  <p:iterate>
                                    <p:tmAbs val="0"/>
                                  </p:iterate>
                                  <p:childTnLst>
                                    <p:animEffect transition="out" filter="fade">
                                      <p:cBhvr>
                                        <p:cTn id="50" dur="2000" fill="hold"/>
                                        <p:tgtEl>
                                          <p:spTgt spid="28"/>
                                        </p:tgtEl>
                                      </p:cBhvr>
                                    </p:animEffect>
                                    <p:set>
                                      <p:cBhvr>
                                        <p:cTn id="51" fill="hold">
                                          <p:stCondLst>
                                            <p:cond delay="1999"/>
                                          </p:stCondLst>
                                        </p:cTn>
                                        <p:tgtEl>
                                          <p:spTgt spid="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3" nodeType="clickEffect">
                                  <p:stCondLst>
                                    <p:cond delay="0"/>
                                  </p:stCondLst>
                                  <p:iterate>
                                    <p:tmAbs val="0"/>
                                  </p:iterate>
                                  <p:childTnLst>
                                    <p:set>
                                      <p:cBhvr>
                                        <p:cTn id="55" fill="hold"/>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4" nodeType="clickEffect">
                                  <p:stCondLst>
                                    <p:cond delay="0"/>
                                  </p:stCondLst>
                                  <p:iterate>
                                    <p:tmAbs val="0"/>
                                  </p:iterate>
                                  <p:childTnLst>
                                    <p:set>
                                      <p:cBhvr>
                                        <p:cTn id="59" fill="hold"/>
                                        <p:tgtEl>
                                          <p:spTgt spid="30"/>
                                        </p:tgtEl>
                                        <p:attrNameLst>
                                          <p:attrName>style.visibility</p:attrName>
                                        </p:attrNameLst>
                                      </p:cBhvr>
                                      <p:to>
                                        <p:strVal val="visible"/>
                                      </p:to>
                                    </p:set>
                                  </p:childTnLst>
                                </p:cTn>
                              </p:par>
                            </p:childTnLst>
                          </p:cTn>
                        </p:par>
                        <p:par>
                          <p:cTn id="60" fill="hold">
                            <p:stCondLst>
                              <p:cond delay="0"/>
                            </p:stCondLst>
                            <p:childTnLst>
                              <p:par>
                                <p:cTn id="61" presetID="1" presetClass="exit" presetSubtype="0" fill="hold" grpId="15" nodeType="afterEffect">
                                  <p:stCondLst>
                                    <p:cond delay="0"/>
                                  </p:stCondLst>
                                  <p:iterate>
                                    <p:tmAbs val="0"/>
                                  </p:iterate>
                                  <p:childTnLst>
                                    <p:set>
                                      <p:cBhvr>
                                        <p:cTn id="62"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advAuto="0"/>
      <p:bldP spid="22" grpId="8" animBg="1" advAuto="0"/>
      <p:bldP spid="23" grpId="2" animBg="1" advAuto="0"/>
      <p:bldP spid="23" grpId="9" animBg="1" advAuto="0"/>
      <p:bldP spid="24" grpId="3" animBg="1" advAuto="0"/>
      <p:bldP spid="24" grpId="10" animBg="1" advAuto="0"/>
      <p:bldP spid="25" grpId="4" animBg="1" advAuto="0"/>
      <p:bldP spid="26" grpId="5" animBg="1" advAuto="0"/>
      <p:bldP spid="27" grpId="6" animBg="1" advAuto="0"/>
      <p:bldP spid="27" grpId="11" animBg="1" advAuto="0"/>
      <p:bldP spid="28" grpId="7" animBg="1" advAuto="0"/>
      <p:bldP spid="28" grpId="12" animBg="1" advAuto="0"/>
      <p:bldP spid="29" grpId="13" animBg="1" advAuto="0"/>
      <p:bldP spid="29" grpId="15" animBg="1" advAuto="0"/>
      <p:bldP spid="30" grpId="1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a1.jpeg" descr="a1"/>
          <p:cNvPicPr/>
          <p:nvPr/>
        </p:nvPicPr>
        <p:blipFill>
          <a:blip r:embed="rId2">
            <a:extLst/>
          </a:blip>
          <a:stretch>
            <a:fillRect/>
          </a:stretch>
        </p:blipFill>
        <p:spPr>
          <a:xfrm>
            <a:off x="0" y="1244600"/>
            <a:ext cx="9144000" cy="5613400"/>
          </a:xfrm>
          <a:prstGeom prst="rect">
            <a:avLst/>
          </a:prstGeom>
          <a:ln w="12700">
            <a:miter lim="400000"/>
          </a:ln>
        </p:spPr>
      </p:pic>
      <p:sp>
        <p:nvSpPr>
          <p:cNvPr id="33" name="Shape 33"/>
          <p:cNvSpPr>
            <a:spLocks noGrp="1"/>
          </p:cNvSpPr>
          <p:nvPr>
            <p:ph type="title" idx="4294967295"/>
          </p:nvPr>
        </p:nvSpPr>
        <p:spPr>
          <a:xfrm>
            <a:off x="228600" y="76199"/>
            <a:ext cx="86868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68680">
              <a:defRPr sz="2660">
                <a:hlinkClick r:id="rId3"/>
              </a:defRPr>
            </a:lvl1pPr>
          </a:lstStyle>
          <a:p>
            <a:pPr lvl="0">
              <a:defRPr sz="1800">
                <a:solidFill>
                  <a:srgbClr val="000000"/>
                </a:solidFill>
              </a:defRPr>
            </a:pPr>
            <a:r>
              <a:rPr sz="2660">
                <a:solidFill>
                  <a:srgbClr val="E3EBF1"/>
                </a:solidFill>
                <a:hlinkClick r:id="rId3"/>
              </a:rPr>
              <a:t>http://www.asiaoceania.org/aogs2012/mars2/pubViewAbs.asp?sMode=session&amp;sId=2&amp;submit=Browse+Abstracts</a:t>
            </a:r>
          </a:p>
        </p:txBody>
      </p:sp>
      <p:sp>
        <p:nvSpPr>
          <p:cNvPr id="34" name="Shape 34"/>
          <p:cNvSpPr/>
          <p:nvPr/>
        </p:nvSpPr>
        <p:spPr>
          <a:xfrm>
            <a:off x="-1" y="990599"/>
            <a:ext cx="3200401" cy="838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a2.jpeg" descr="a2"/>
          <p:cNvPicPr/>
          <p:nvPr/>
        </p:nvPicPr>
        <p:blipFill>
          <a:blip r:embed="rId2">
            <a:extLst/>
          </a:blip>
          <a:stretch>
            <a:fillRect/>
          </a:stretch>
        </p:blipFill>
        <p:spPr>
          <a:xfrm>
            <a:off x="0" y="0"/>
            <a:ext cx="9144000" cy="6858000"/>
          </a:xfrm>
          <a:prstGeom prst="rect">
            <a:avLst/>
          </a:prstGeom>
          <a:ln w="12700">
            <a:miter lim="400000"/>
          </a:ln>
        </p:spPr>
      </p:pic>
      <p:sp>
        <p:nvSpPr>
          <p:cNvPr id="37" name="Shape 37"/>
          <p:cNvSpPr/>
          <p:nvPr/>
        </p:nvSpPr>
        <p:spPr>
          <a:xfrm>
            <a:off x="0" y="2057400"/>
            <a:ext cx="5181601" cy="1295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38" name="Shape 38"/>
          <p:cNvSpPr/>
          <p:nvPr/>
        </p:nvSpPr>
        <p:spPr>
          <a:xfrm>
            <a:off x="0" y="5029200"/>
            <a:ext cx="5410200" cy="1295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39" name="Shape 39"/>
          <p:cNvSpPr/>
          <p:nvPr/>
        </p:nvSpPr>
        <p:spPr>
          <a:xfrm>
            <a:off x="0" y="2057400"/>
            <a:ext cx="5181601" cy="1295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40" name="Shape 40"/>
          <p:cNvSpPr/>
          <p:nvPr/>
        </p:nvSpPr>
        <p:spPr>
          <a:xfrm>
            <a:off x="0" y="5029200"/>
            <a:ext cx="5410200" cy="1295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8"/>
                                        </p:tgtEl>
                                        <p:attrNameLst>
                                          <p:attrName>style.visibility</p:attrName>
                                        </p:attrNameLst>
                                      </p:cBhvr>
                                      <p:to>
                                        <p:strVal val="visible"/>
                                      </p:to>
                                    </p:set>
                                  </p:childTnLst>
                                </p:cTn>
                              </p:par>
                            </p:childTnLst>
                          </p:cTn>
                        </p:par>
                        <p:par>
                          <p:cTn id="11" fill="hold">
                            <p:stCondLst>
                              <p:cond delay="0"/>
                            </p:stCondLst>
                            <p:childTnLst>
                              <p:par>
                                <p:cTn id="12" presetID="9" presetClass="exit" presetSubtype="0" fill="hold" grpId="3" nodeType="afterEffect">
                                  <p:stCondLst>
                                    <p:cond delay="0"/>
                                  </p:stCondLst>
                                  <p:iterate>
                                    <p:tmAbs val="0"/>
                                  </p:iterate>
                                  <p:childTnLst>
                                    <p:animEffect transition="out" filter="dissolve">
                                      <p:cBhvr>
                                        <p:cTn id="13" dur="1000" fill="hold"/>
                                        <p:tgtEl>
                                          <p:spTgt spid="37"/>
                                        </p:tgtEl>
                                      </p:cBhvr>
                                    </p:animEffect>
                                    <p:set>
                                      <p:cBhvr>
                                        <p:cTn id="14" fill="hold">
                                          <p:stCondLst>
                                            <p:cond delay="9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9"/>
                                        </p:tgtEl>
                                        <p:attrNameLst>
                                          <p:attrName>style.visibility</p:attrName>
                                        </p:attrNameLst>
                                      </p:cBhvr>
                                      <p:to>
                                        <p:strVal val="visible"/>
                                      </p:to>
                                    </p:set>
                                  </p:childTnLst>
                                </p:cTn>
                              </p:par>
                            </p:childTnLst>
                          </p:cTn>
                        </p:par>
                        <p:par>
                          <p:cTn id="19" fill="hold">
                            <p:stCondLst>
                              <p:cond delay="0"/>
                            </p:stCondLst>
                            <p:childTnLst>
                              <p:par>
                                <p:cTn id="20" presetID="9" presetClass="exit" presetSubtype="0" fill="hold" grpId="5" nodeType="afterEffect">
                                  <p:stCondLst>
                                    <p:cond delay="0"/>
                                  </p:stCondLst>
                                  <p:iterate>
                                    <p:tmAbs val="0"/>
                                  </p:iterate>
                                  <p:childTnLst>
                                    <p:animEffect transition="out" filter="dissolve">
                                      <p:cBhvr>
                                        <p:cTn id="21" dur="1000" fill="hold"/>
                                        <p:tgtEl>
                                          <p:spTgt spid="38"/>
                                        </p:tgtEl>
                                      </p:cBhvr>
                                    </p:animEffect>
                                    <p:set>
                                      <p:cBhvr>
                                        <p:cTn id="22" fill="hold">
                                          <p:stCondLst>
                                            <p:cond delay="999"/>
                                          </p:stCondLst>
                                        </p:cTn>
                                        <p:tgtEl>
                                          <p:spTgt spid="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0"/>
                                        </p:tgtEl>
                                        <p:attrNameLst>
                                          <p:attrName>style.visibility</p:attrName>
                                        </p:attrNameLst>
                                      </p:cBhvr>
                                      <p:to>
                                        <p:strVal val="visible"/>
                                      </p:to>
                                    </p:set>
                                  </p:childTnLst>
                                </p:cTn>
                              </p:par>
                            </p:childTnLst>
                          </p:cTn>
                        </p:par>
                        <p:par>
                          <p:cTn id="27" fill="hold">
                            <p:stCondLst>
                              <p:cond delay="0"/>
                            </p:stCondLst>
                            <p:childTnLst>
                              <p:par>
                                <p:cTn id="28" presetID="9" presetClass="exit" presetSubtype="0" fill="hold" grpId="7" nodeType="afterEffect">
                                  <p:stCondLst>
                                    <p:cond delay="0"/>
                                  </p:stCondLst>
                                  <p:iterate>
                                    <p:tmAbs val="0"/>
                                  </p:iterate>
                                  <p:childTnLst>
                                    <p:animEffect transition="out" filter="dissolve">
                                      <p:cBhvr>
                                        <p:cTn id="29" dur="1000" fill="hold"/>
                                        <p:tgtEl>
                                          <p:spTgt spid="39"/>
                                        </p:tgtEl>
                                      </p:cBhvr>
                                    </p:animEffect>
                                    <p:set>
                                      <p:cBhvr>
                                        <p:cTn id="30"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advAuto="0"/>
      <p:bldP spid="37" grpId="3" animBg="1" advAuto="0"/>
      <p:bldP spid="38" grpId="2" animBg="1" advAuto="0"/>
      <p:bldP spid="38" grpId="5" animBg="1" advAuto="0"/>
      <p:bldP spid="39" grpId="4" animBg="1" advAuto="0"/>
      <p:bldP spid="39" grpId="7" animBg="1" advAuto="0"/>
      <p:bldP spid="40" grpId="6"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1.jpg" descr="a1"/>
          <p:cNvPicPr/>
          <p:nvPr/>
        </p:nvPicPr>
        <p:blipFill>
          <a:blip r:embed="rId2">
            <a:extLst/>
          </a:blip>
          <a:stretch>
            <a:fillRect/>
          </a:stretch>
        </p:blipFill>
        <p:spPr>
          <a:xfrm>
            <a:off x="292100" y="0"/>
            <a:ext cx="8559800" cy="6858000"/>
          </a:xfrm>
          <a:prstGeom prst="rect">
            <a:avLst/>
          </a:prstGeom>
          <a:ln w="12700">
            <a:miter lim="400000"/>
          </a:ln>
        </p:spPr>
      </p:pic>
      <p:sp>
        <p:nvSpPr>
          <p:cNvPr id="43" name="Shape 43"/>
          <p:cNvSpPr/>
          <p:nvPr/>
        </p:nvSpPr>
        <p:spPr>
          <a:xfrm>
            <a:off x="304800" y="4190999"/>
            <a:ext cx="8839200" cy="1600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a2.jpg" descr="a2"/>
          <p:cNvPicPr/>
          <p:nvPr/>
        </p:nvPicPr>
        <p:blipFill>
          <a:blip r:embed="rId2">
            <a:extLst/>
          </a:blip>
          <a:stretch>
            <a:fillRect/>
          </a:stretch>
        </p:blipFill>
        <p:spPr>
          <a:xfrm>
            <a:off x="0" y="0"/>
            <a:ext cx="9144000" cy="6858000"/>
          </a:xfrm>
          <a:prstGeom prst="rect">
            <a:avLst/>
          </a:prstGeom>
          <a:ln w="12700">
            <a:miter lim="400000"/>
          </a:ln>
        </p:spPr>
      </p:pic>
      <p:sp>
        <p:nvSpPr>
          <p:cNvPr id="46" name="Shape 46"/>
          <p:cNvSpPr/>
          <p:nvPr/>
        </p:nvSpPr>
        <p:spPr>
          <a:xfrm>
            <a:off x="3352800" y="1142999"/>
            <a:ext cx="1295401"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47" name="Shape 47"/>
          <p:cNvSpPr/>
          <p:nvPr/>
        </p:nvSpPr>
        <p:spPr>
          <a:xfrm>
            <a:off x="3352800" y="3581399"/>
            <a:ext cx="1295401"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48" name="Shape 48"/>
          <p:cNvSpPr/>
          <p:nvPr/>
        </p:nvSpPr>
        <p:spPr>
          <a:xfrm>
            <a:off x="3352800" y="4952999"/>
            <a:ext cx="1295401" cy="609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49" name="Shape 49"/>
          <p:cNvSpPr/>
          <p:nvPr/>
        </p:nvSpPr>
        <p:spPr>
          <a:xfrm>
            <a:off x="0" y="3200399"/>
            <a:ext cx="1295401" cy="281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
        <p:nvSpPr>
          <p:cNvPr id="50" name="Shape 50"/>
          <p:cNvSpPr/>
          <p:nvPr/>
        </p:nvSpPr>
        <p:spPr>
          <a:xfrm>
            <a:off x="1371600" y="3581399"/>
            <a:ext cx="4648200" cy="1371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round/>
          </a:ln>
        </p:spPr>
        <p:txBody>
          <a:bodyPr lIns="0" tIns="0" rIns="0" bIns="0" anchor="ctr"/>
          <a:lstStyle/>
          <a:p>
            <a:pPr lvl="0" algn="l" defTabSz="457200">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8"/>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grpId="3" nodeType="afterEffect">
                                  <p:stCondLst>
                                    <p:cond delay="0"/>
                                  </p:stCondLst>
                                  <p:iterate>
                                    <p:tmAbs val="0"/>
                                  </p:iterate>
                                  <p:childTnLst>
                                    <p:animEffect transition="out" filter="fade">
                                      <p:cBhvr>
                                        <p:cTn id="13" dur="2000" fill="hold"/>
                                        <p:tgtEl>
                                          <p:spTgt spid="46"/>
                                        </p:tgtEl>
                                      </p:cBhvr>
                                    </p:animEffect>
                                    <p:set>
                                      <p:cBhvr>
                                        <p:cTn id="14" fill="hold">
                                          <p:stCondLst>
                                            <p:cond delay="1999"/>
                                          </p:stCondLst>
                                        </p:cTn>
                                        <p:tgtEl>
                                          <p:spTgt spid="46"/>
                                        </p:tgtEl>
                                        <p:attrNameLst>
                                          <p:attrName>style.visibility</p:attrName>
                                        </p:attrNameLst>
                                      </p:cBhvr>
                                      <p:to>
                                        <p:strVal val="hidden"/>
                                      </p:to>
                                    </p:set>
                                  </p:childTnLst>
                                </p:cTn>
                              </p:par>
                            </p:childTnLst>
                          </p:cTn>
                        </p:par>
                        <p:par>
                          <p:cTn id="15" fill="hold">
                            <p:stCondLst>
                              <p:cond delay="2000"/>
                            </p:stCondLst>
                            <p:childTnLst>
                              <p:par>
                                <p:cTn id="16" presetID="10" presetClass="exit" presetSubtype="0" fill="hold" grpId="4" nodeType="afterEffect">
                                  <p:stCondLst>
                                    <p:cond delay="0"/>
                                  </p:stCondLst>
                                  <p:iterate>
                                    <p:tmAbs val="0"/>
                                  </p:iterate>
                                  <p:childTnLst>
                                    <p:animEffect transition="out" filter="fade">
                                      <p:cBhvr>
                                        <p:cTn id="17" dur="2000" fill="hold"/>
                                        <p:tgtEl>
                                          <p:spTgt spid="48"/>
                                        </p:tgtEl>
                                      </p:cBhvr>
                                    </p:animEffect>
                                    <p:set>
                                      <p:cBhvr>
                                        <p:cTn id="18" fill="hold">
                                          <p:stCondLst>
                                            <p:cond delay="1999"/>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0"/>
                                        </p:tgtEl>
                                        <p:attrNameLst>
                                          <p:attrName>style.visibility</p:attrName>
                                        </p:attrNameLst>
                                      </p:cBhvr>
                                      <p:to>
                                        <p:strVal val="visible"/>
                                      </p:to>
                                    </p:set>
                                  </p:childTnLst>
                                </p:cTn>
                              </p:par>
                            </p:childTnLst>
                          </p:cTn>
                        </p:par>
                        <p:par>
                          <p:cTn id="23" fill="hold">
                            <p:stCondLst>
                              <p:cond delay="0"/>
                            </p:stCondLst>
                            <p:childTnLst>
                              <p:par>
                                <p:cTn id="24" presetID="9" presetClass="exit" presetSubtype="0" fill="hold" grpId="6" nodeType="afterEffect">
                                  <p:stCondLst>
                                    <p:cond delay="0"/>
                                  </p:stCondLst>
                                  <p:iterate>
                                    <p:tmAbs val="0"/>
                                  </p:iterate>
                                  <p:childTnLst>
                                    <p:animEffect transition="out" filter="dissolve">
                                      <p:cBhvr>
                                        <p:cTn id="25" dur="2000" fill="hold"/>
                                        <p:tgtEl>
                                          <p:spTgt spid="47"/>
                                        </p:tgtEl>
                                      </p:cBhvr>
                                    </p:animEffect>
                                    <p:set>
                                      <p:cBhvr>
                                        <p:cTn id="26" fill="hold">
                                          <p:stCondLst>
                                            <p:cond delay="1999"/>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advAuto="0"/>
      <p:bldP spid="46" grpId="3" animBg="1" advAuto="0"/>
      <p:bldP spid="47" grpId="6" animBg="1" advAuto="0"/>
      <p:bldP spid="48" grpId="2" animBg="1" advAuto="0"/>
      <p:bldP spid="48" grpId="4" animBg="1" advAuto="0"/>
      <p:bldP spid="49" grpId="7" animBg="1" advAuto="0"/>
      <p:bldP spid="50" grpId="5"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3399"/>
      </a:accent1>
      <a:accent2>
        <a:srgbClr val="468A4B"/>
      </a:accent2>
      <a:accent3>
        <a:srgbClr val="AAAAAA"/>
      </a:accent3>
      <a:accent4>
        <a:srgbClr val="DADADA"/>
      </a:accent4>
      <a:accent5>
        <a:srgbClr val="AAADC9"/>
      </a:accent5>
      <a:accent6>
        <a:srgbClr val="3F7D44"/>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3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3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3399"/>
      </a:accent1>
      <a:accent2>
        <a:srgbClr val="468A4B"/>
      </a:accent2>
      <a:accent3>
        <a:srgbClr val="AAAAAA"/>
      </a:accent3>
      <a:accent4>
        <a:srgbClr val="DADADA"/>
      </a:accent4>
      <a:accent5>
        <a:srgbClr val="AAADC9"/>
      </a:accent5>
      <a:accent6>
        <a:srgbClr val="3F7D44"/>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3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3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On-screen Show (4:3)</PresentationFormat>
  <Paragraphs>164</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 Bold</vt:lpstr>
      <vt:lpstr>Avenir Roman</vt:lpstr>
      <vt:lpstr>Helvetica</vt:lpstr>
      <vt:lpstr>Monotype Sorts</vt:lpstr>
      <vt:lpstr>Symbol</vt:lpstr>
      <vt:lpstr>Times New Roman</vt:lpstr>
      <vt:lpstr>Times New Roman Bold</vt:lpstr>
      <vt:lpstr>Times Roman</vt:lpstr>
      <vt:lpstr>Default</vt:lpstr>
      <vt:lpstr>Carbon-14 in Fossil Carbon, Or, The Missing Presentation</vt:lpstr>
      <vt:lpstr>The Missing Presentation</vt:lpstr>
      <vt:lpstr>PowerPoint Presentation</vt:lpstr>
      <vt:lpstr>PowerPoint Presentation</vt:lpstr>
      <vt:lpstr>PowerPoint Presentation</vt:lpstr>
      <vt:lpstr>http://www.asiaoceania.org/aogs2012/mars2/pubViewAbs.asp?sMode=session&amp;sId=2&amp;submit=Browse+Abstracts</vt:lpstr>
      <vt:lpstr>PowerPoint Presentation</vt:lpstr>
      <vt:lpstr>PowerPoint Presentation</vt:lpstr>
      <vt:lpstr>PowerPoint Presentation</vt:lpstr>
      <vt:lpstr>PowerPoint Presentation</vt:lpstr>
      <vt:lpstr>BG02-A012 A Comparison of δ13C &amp; pMC Values for Ten Cretaceous-jurassic Dinosaur Bones from Texas to Alaska Usa, China and Europe</vt:lpstr>
      <vt:lpstr>[Abstract]</vt:lpstr>
      <vt:lpstr>[Abstract]</vt:lpstr>
      <vt:lpstr>[Abstract]</vt:lpstr>
      <vt:lpstr>[Abstract]</vt:lpstr>
      <vt:lpstr>The Missing Presentation</vt:lpstr>
      <vt:lpstr>PowerPoint Presentation</vt:lpstr>
      <vt:lpstr>PowerPoint Presentation</vt:lpstr>
      <vt:lpstr>PowerPoint Presentation</vt:lpstr>
      <vt:lpstr>PowerPoint Presentation</vt:lpstr>
      <vt:lpstr>PowerPoint Presentation</vt:lpstr>
      <vt:lpstr>The Missing Presentation</vt:lpstr>
      <vt:lpstr>The Missing Presentation</vt:lpstr>
      <vt:lpstr>The Missing Presentation</vt:lpstr>
      <vt:lpstr>Outline of Talk</vt:lpstr>
      <vt:lpstr>How Does Carbon-14 Dating Work?</vt:lpstr>
      <vt:lpstr>How Does Carbon-14 Dating Work?</vt:lpstr>
      <vt:lpstr>The uniformitarian model</vt:lpstr>
      <vt:lpstr>Formulas for finding age by the uniformitarian model</vt:lpstr>
      <vt:lpstr>Why Did the Paleo Group’s Data Have to Be  Suppressed?</vt:lpstr>
      <vt:lpstr>Why Did the Paleo Group’s Data Have to Be  Suppressed?</vt:lpstr>
      <vt:lpstr>A Brief History</vt:lpstr>
      <vt:lpstr>A Brief History</vt:lpstr>
      <vt:lpstr>PowerPoint Presentation</vt:lpstr>
      <vt:lpstr>PowerPoint Presentation</vt:lpstr>
      <vt:lpstr>A Brief History</vt:lpstr>
      <vt:lpstr>The UCI Diamond Data in Chronological Order</vt:lpstr>
      <vt:lpstr>A Brief History</vt:lpstr>
      <vt:lpstr>Where Are We Now?</vt:lpstr>
      <vt:lpstr>Where Are We Now?</vt:lpstr>
      <vt:lpstr>Where Are We Now?</vt:lpstr>
      <vt:lpstr>Where Are We Now?</vt:lpstr>
      <vt:lpstr>Outline of Talk</vt:lpstr>
      <vt:lpstr>What to Expect</vt:lpstr>
      <vt:lpstr>What to Expect</vt:lpstr>
      <vt:lpstr>Where Do We Go from Here?</vt:lpstr>
      <vt:lpstr>Questions and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Carbon-14 in Fossil Carbon, Or, The Missing Presentation</dc:title>
  <dc:creator>Doug</dc:creator>
  <cp:lastModifiedBy>Doug</cp:lastModifiedBy>
  <cp:revision>1</cp:revision>
  <dcterms:modified xsi:type="dcterms:W3CDTF">2017-07-13T16:39:15Z</dcterms:modified>
</cp:coreProperties>
</file>