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8" r:id="rId1"/>
  </p:sldMasterIdLst>
  <p:notesMasterIdLst>
    <p:notesMasterId r:id="rId45"/>
  </p:notesMasterIdLst>
  <p:sldIdLst>
    <p:sldId id="374" r:id="rId2"/>
    <p:sldId id="376" r:id="rId3"/>
    <p:sldId id="256" r:id="rId4"/>
    <p:sldId id="257" r:id="rId5"/>
    <p:sldId id="365" r:id="rId6"/>
    <p:sldId id="364" r:id="rId7"/>
    <p:sldId id="363" r:id="rId8"/>
    <p:sldId id="359" r:id="rId9"/>
    <p:sldId id="360" r:id="rId10"/>
    <p:sldId id="361" r:id="rId11"/>
    <p:sldId id="362" r:id="rId12"/>
    <p:sldId id="356" r:id="rId13"/>
    <p:sldId id="310" r:id="rId14"/>
    <p:sldId id="303" r:id="rId15"/>
    <p:sldId id="299" r:id="rId16"/>
    <p:sldId id="301" r:id="rId17"/>
    <p:sldId id="309" r:id="rId18"/>
    <p:sldId id="304" r:id="rId19"/>
    <p:sldId id="355" r:id="rId20"/>
    <p:sldId id="308" r:id="rId21"/>
    <p:sldId id="307" r:id="rId22"/>
    <p:sldId id="366" r:id="rId23"/>
    <p:sldId id="320" r:id="rId24"/>
    <p:sldId id="284" r:id="rId25"/>
    <p:sldId id="367" r:id="rId26"/>
    <p:sldId id="372" r:id="rId27"/>
    <p:sldId id="373" r:id="rId28"/>
    <p:sldId id="346" r:id="rId29"/>
    <p:sldId id="369" r:id="rId30"/>
    <p:sldId id="298" r:id="rId31"/>
    <p:sldId id="377" r:id="rId32"/>
    <p:sldId id="375" r:id="rId33"/>
    <p:sldId id="368" r:id="rId34"/>
    <p:sldId id="300" r:id="rId35"/>
    <p:sldId id="306" r:id="rId36"/>
    <p:sldId id="354" r:id="rId37"/>
    <p:sldId id="258" r:id="rId38"/>
    <p:sldId id="305" r:id="rId39"/>
    <p:sldId id="340" r:id="rId40"/>
    <p:sldId id="312" r:id="rId41"/>
    <p:sldId id="314" r:id="rId42"/>
    <p:sldId id="315" r:id="rId43"/>
    <p:sldId id="32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08"/>
    <p:restoredTop sz="94253"/>
  </p:normalViewPr>
  <p:slideViewPr>
    <p:cSldViewPr snapToGrid="0" snapToObjects="1">
      <p:cViewPr varScale="1">
        <p:scale>
          <a:sx n="84" d="100"/>
          <a:sy n="84" d="100"/>
        </p:scale>
        <p:origin x="1147"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ADC63D-8A7F-314C-94D6-71AAAB996E21}" type="datetimeFigureOut">
              <a:rPr lang="en-US" smtClean="0"/>
              <a:t>7/13/2017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FB3EAB-B1CE-564F-B2CE-1D6DA0023F1A}" type="slidenum">
              <a:rPr lang="en-US" smtClean="0"/>
              <a:t>‹#›</a:t>
            </a:fld>
            <a:endParaRPr lang="en-US"/>
          </a:p>
        </p:txBody>
      </p:sp>
    </p:spTree>
    <p:extLst>
      <p:ext uri="{BB962C8B-B14F-4D97-AF65-F5344CB8AC3E}">
        <p14:creationId xmlns:p14="http://schemas.microsoft.com/office/powerpoint/2010/main" val="36767669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pringerlink.com/content/1041-354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brianmay.com/brian/brianssb/brianssboct06.html"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commons.wikimedia.org/w/index.php?title=User:Londonpixels&amp;action=edit&amp;redlink=1"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3</a:t>
            </a:fld>
            <a:endParaRPr lang="en-US"/>
          </a:p>
        </p:txBody>
      </p:sp>
    </p:spTree>
    <p:extLst>
      <p:ext uri="{BB962C8B-B14F-4D97-AF65-F5344CB8AC3E}">
        <p14:creationId xmlns:p14="http://schemas.microsoft.com/office/powerpoint/2010/main" val="986090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George Gaylord Simpson (1967) </a:t>
            </a:r>
            <a:r>
              <a:rPr lang="en-US" sz="1200" b="0" i="1" kern="1200" dirty="0" smtClean="0">
                <a:solidFill>
                  <a:schemeClr val="tx1"/>
                </a:solidFill>
                <a:effectLst/>
                <a:latin typeface="+mn-lt"/>
                <a:ea typeface="+mn-ea"/>
                <a:cs typeface="+mn-cs"/>
              </a:rPr>
              <a:t>The Meaning of Evolution, revised edition</a:t>
            </a:r>
            <a:r>
              <a:rPr lang="en-US" sz="1200" b="0" i="0" kern="1200" dirty="0" smtClean="0">
                <a:solidFill>
                  <a:schemeClr val="tx1"/>
                </a:solidFill>
                <a:effectLst/>
                <a:latin typeface="+mn-lt"/>
                <a:ea typeface="+mn-ea"/>
                <a:cs typeface="+mn-cs"/>
              </a:rPr>
              <a:t>. New Haven: Yale University Press. p. 345.</a:t>
            </a:r>
          </a:p>
          <a:p>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16</a:t>
            </a:fld>
            <a:endParaRPr lang="en-US"/>
          </a:p>
        </p:txBody>
      </p:sp>
    </p:spTree>
    <p:extLst>
      <p:ext uri="{BB962C8B-B14F-4D97-AF65-F5344CB8AC3E}">
        <p14:creationId xmlns:p14="http://schemas.microsoft.com/office/powerpoint/2010/main" val="2124938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333333"/>
                </a:solidFill>
              </a:rPr>
              <a:t>James </a:t>
            </a:r>
            <a:r>
              <a:rPr lang="en-US" dirty="0" err="1" smtClean="0">
                <a:solidFill>
                  <a:srgbClr val="333333"/>
                </a:solidFill>
              </a:rPr>
              <a:t>Rachels</a:t>
            </a:r>
            <a:r>
              <a:rPr lang="en-US" dirty="0" smtClean="0">
                <a:solidFill>
                  <a:srgbClr val="333333"/>
                </a:solidFill>
              </a:rPr>
              <a:t>, </a:t>
            </a:r>
            <a:r>
              <a:rPr lang="en-US" i="1" dirty="0" smtClean="0">
                <a:solidFill>
                  <a:srgbClr val="333333"/>
                </a:solidFill>
              </a:rPr>
              <a:t>Created From Animals: The Moral Implications of Darwinism</a:t>
            </a:r>
            <a:r>
              <a:rPr lang="en-US" dirty="0" smtClean="0">
                <a:solidFill>
                  <a:srgbClr val="333333"/>
                </a:solidFill>
              </a:rPr>
              <a:t> (Oxford: Oxford University Press,1990), 174.</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17</a:t>
            </a:fld>
            <a:endParaRPr lang="en-US"/>
          </a:p>
        </p:txBody>
      </p:sp>
    </p:spTree>
    <p:extLst>
      <p:ext uri="{BB962C8B-B14F-4D97-AF65-F5344CB8AC3E}">
        <p14:creationId xmlns:p14="http://schemas.microsoft.com/office/powerpoint/2010/main" val="42651227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Peter Singer, “Sanctity of Life or Quality of Life,” </a:t>
            </a:r>
            <a:r>
              <a:rPr lang="en-US" i="1" dirty="0" smtClean="0"/>
              <a:t>Pediatrics</a:t>
            </a:r>
            <a:r>
              <a:rPr lang="en-US" dirty="0" smtClean="0"/>
              <a:t> (1983)</a:t>
            </a:r>
            <a:r>
              <a:rPr lang="en-US" i="1" dirty="0" smtClean="0"/>
              <a:t> </a:t>
            </a:r>
            <a:r>
              <a:rPr lang="en-US" dirty="0" smtClean="0"/>
              <a:t>72[1]:128-129.</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18</a:t>
            </a:fld>
            <a:endParaRPr lang="en-US"/>
          </a:p>
        </p:txBody>
      </p:sp>
    </p:spTree>
    <p:extLst>
      <p:ext uri="{BB962C8B-B14F-4D97-AF65-F5344CB8AC3E}">
        <p14:creationId xmlns:p14="http://schemas.microsoft.com/office/powerpoint/2010/main" val="986401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11:55</a:t>
            </a:r>
          </a:p>
          <a:p>
            <a:endParaRPr lang="en-US" dirty="0" smtClean="0">
              <a:effectLst/>
            </a:endParaRPr>
          </a:p>
          <a:p>
            <a:r>
              <a:rPr lang="en-US" dirty="0" smtClean="0">
                <a:effectLst/>
              </a:rPr>
              <a:t>Those who fall below some arbitrary level of consciousness do not qualify as persons and ethically only persons, not humans, have rights.</a:t>
            </a:r>
            <a:r>
              <a:rPr lang="en-US" b="1" dirty="0" smtClean="0">
                <a:effectLst/>
              </a:rPr>
              <a:t> Where exactly the threshold of consciousness is for becoming a person with the right to life is not clear</a:t>
            </a:r>
            <a:r>
              <a:rPr lang="en-US" b="0" dirty="0" smtClean="0">
                <a:effectLst/>
              </a:rPr>
              <a:t>.</a:t>
            </a:r>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19</a:t>
            </a:fld>
            <a:endParaRPr lang="en-US"/>
          </a:p>
        </p:txBody>
      </p:sp>
    </p:spTree>
    <p:extLst>
      <p:ext uri="{BB962C8B-B14F-4D97-AF65-F5344CB8AC3E}">
        <p14:creationId xmlns:p14="http://schemas.microsoft.com/office/powerpoint/2010/main" val="2850501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James W. Walters, </a:t>
            </a:r>
            <a:r>
              <a:rPr lang="en-US" i="1" dirty="0" smtClean="0">
                <a:effectLst/>
              </a:rPr>
              <a:t>What is a person?: An ethical exploration</a:t>
            </a:r>
            <a:r>
              <a:rPr lang="en-US" dirty="0" smtClean="0">
                <a:effectLst/>
              </a:rPr>
              <a:t> (Urbana: University of Illinois Press, 1997) quoted page X in the Forward by Lawrence J. </a:t>
            </a:r>
            <a:r>
              <a:rPr lang="en-US" dirty="0" err="1" smtClean="0">
                <a:effectLst/>
              </a:rPr>
              <a:t>Schneiderman</a:t>
            </a:r>
            <a:r>
              <a:rPr lang="en-US" dirty="0" smtClean="0">
                <a:effectLst/>
              </a:rPr>
              <a:t>, the actual quote is on page 63.</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20</a:t>
            </a:fld>
            <a:endParaRPr lang="en-US"/>
          </a:p>
        </p:txBody>
      </p:sp>
    </p:spTree>
    <p:extLst>
      <p:ext uri="{BB962C8B-B14F-4D97-AF65-F5344CB8AC3E}">
        <p14:creationId xmlns:p14="http://schemas.microsoft.com/office/powerpoint/2010/main" val="3341947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12:00</a:t>
            </a:r>
          </a:p>
          <a:p>
            <a:r>
              <a:rPr lang="en-US" dirty="0" smtClean="0"/>
              <a:t> Alberto </a:t>
            </a:r>
            <a:r>
              <a:rPr lang="en-US" dirty="0" err="1" smtClean="0"/>
              <a:t>Giubilini</a:t>
            </a:r>
            <a:r>
              <a:rPr lang="en-US" dirty="0" smtClean="0"/>
              <a:t> Francesca Minerva, “After-birth abortion: why should the baby live?” </a:t>
            </a:r>
            <a:r>
              <a:rPr lang="en-US" i="1" dirty="0" smtClean="0"/>
              <a:t>Journal of Medical Ethics</a:t>
            </a:r>
            <a:r>
              <a:rPr lang="en-US" dirty="0" smtClean="0"/>
              <a:t> (2012)  doi:10.1136/medethics-2011-100411</a:t>
            </a:r>
          </a:p>
          <a:p>
            <a:r>
              <a:rPr lang="en-US" dirty="0" smtClean="0"/>
              <a:t>For more examples see many publications of Singer’s collaborator Helga </a:t>
            </a:r>
            <a:r>
              <a:rPr lang="en-US" dirty="0" err="1" smtClean="0"/>
              <a:t>Kuhse</a:t>
            </a:r>
            <a:r>
              <a:rPr lang="en-US" dirty="0" smtClean="0"/>
              <a:t> including, Helga </a:t>
            </a:r>
            <a:r>
              <a:rPr lang="en-US" dirty="0" err="1" smtClean="0"/>
              <a:t>Huhse</a:t>
            </a:r>
            <a:r>
              <a:rPr lang="en-US" dirty="0" smtClean="0"/>
              <a:t>, “Death by non-feeding: Not in the baby's best interests,” </a:t>
            </a:r>
            <a:r>
              <a:rPr lang="en-US" i="1" dirty="0" smtClean="0">
                <a:hlinkClick r:id="rId3"/>
              </a:rPr>
              <a:t>Journal Of Medical Humanities</a:t>
            </a:r>
            <a:r>
              <a:rPr lang="en-US" dirty="0" smtClean="0"/>
              <a:t> 7(2):79-90. Michael </a:t>
            </a:r>
            <a:r>
              <a:rPr lang="en-US" dirty="0" err="1" smtClean="0"/>
              <a:t>Tooley</a:t>
            </a:r>
            <a:r>
              <a:rPr lang="en-US" dirty="0" smtClean="0"/>
              <a:t> has also advocated similar position: Michael </a:t>
            </a:r>
            <a:r>
              <a:rPr lang="en-US" dirty="0" err="1" smtClean="0"/>
              <a:t>Tooley</a:t>
            </a:r>
            <a:r>
              <a:rPr lang="en-US" dirty="0" smtClean="0"/>
              <a:t>, “Abortion and Infanticide,” </a:t>
            </a:r>
            <a:r>
              <a:rPr lang="en-US" i="1" dirty="0" smtClean="0"/>
              <a:t>Philosophy &amp; Public Affairs</a:t>
            </a:r>
            <a:r>
              <a:rPr lang="en-US" dirty="0" smtClean="0"/>
              <a:t> (Autumn, 1972) 2[1]:37-65.</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21</a:t>
            </a:fld>
            <a:endParaRPr lang="en-US"/>
          </a:p>
        </p:txBody>
      </p:sp>
    </p:spTree>
    <p:extLst>
      <p:ext uri="{BB962C8B-B14F-4D97-AF65-F5344CB8AC3E}">
        <p14:creationId xmlns:p14="http://schemas.microsoft.com/office/powerpoint/2010/main" val="2922807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Attribution: </a:t>
            </a:r>
            <a:r>
              <a:rPr lang="en-US" sz="1200" kern="1200" dirty="0" err="1" smtClean="0">
                <a:solidFill>
                  <a:schemeClr val="tx1"/>
                </a:solidFill>
                <a:latin typeface="+mn-lt"/>
                <a:ea typeface="+mn-ea"/>
                <a:cs typeface="+mn-cs"/>
              </a:rPr>
              <a:t>Oli</a:t>
            </a:r>
            <a:r>
              <a:rPr lang="en-US" sz="1200" kern="1200" dirty="0" smtClean="0">
                <a:solidFill>
                  <a:schemeClr val="tx1"/>
                </a:solidFill>
                <a:latin typeface="+mn-lt"/>
                <a:ea typeface="+mn-ea"/>
                <a:cs typeface="+mn-cs"/>
              </a:rPr>
              <a:t> Gill</a:t>
            </a:r>
            <a:endParaRPr lang="en-US" sz="1200" b="1"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Image from: http://</a:t>
            </a:r>
            <a:r>
              <a:rPr lang="en-US" sz="1200" b="0" kern="1200" dirty="0" err="1" smtClean="0">
                <a:solidFill>
                  <a:schemeClr val="tx1"/>
                </a:solidFill>
                <a:latin typeface="+mn-lt"/>
                <a:ea typeface="+mn-ea"/>
                <a:cs typeface="+mn-cs"/>
              </a:rPr>
              <a:t>en.wikipedia.org</a:t>
            </a:r>
            <a:r>
              <a:rPr lang="en-US" sz="1200" b="0" kern="1200" dirty="0" smtClean="0">
                <a:solidFill>
                  <a:schemeClr val="tx1"/>
                </a:solidFill>
                <a:latin typeface="+mn-lt"/>
                <a:ea typeface="+mn-ea"/>
                <a:cs typeface="+mn-cs"/>
              </a:rPr>
              <a:t>/wiki/</a:t>
            </a:r>
            <a:r>
              <a:rPr lang="en-US" sz="1200" b="0" kern="1200" dirty="0" err="1" smtClean="0">
                <a:solidFill>
                  <a:schemeClr val="tx1"/>
                </a:solidFill>
                <a:latin typeface="+mn-lt"/>
                <a:ea typeface="+mn-ea"/>
                <a:cs typeface="+mn-cs"/>
              </a:rPr>
              <a:t>Paul_McCartney#mediaviewer</a:t>
            </a:r>
            <a:r>
              <a:rPr lang="en-US" sz="1200" b="0" kern="1200" dirty="0" smtClean="0">
                <a:solidFill>
                  <a:schemeClr val="tx1"/>
                </a:solidFill>
                <a:latin typeface="+mn-lt"/>
                <a:ea typeface="+mn-ea"/>
                <a:cs typeface="+mn-cs"/>
              </a:rPr>
              <a:t>/File:Paul_McCartney_black_and_white_2010.jpg</a:t>
            </a:r>
          </a:p>
          <a:p>
            <a:r>
              <a:rPr lang="en-US" sz="1200" b="0" kern="1200" dirty="0" smtClean="0">
                <a:solidFill>
                  <a:schemeClr val="tx1"/>
                </a:solidFill>
                <a:latin typeface="+mn-lt"/>
                <a:ea typeface="+mn-ea"/>
                <a:cs typeface="+mn-cs"/>
              </a:rPr>
              <a:t>The song </a:t>
            </a:r>
            <a:r>
              <a:rPr lang="en-US" sz="1200" b="0" kern="1200" dirty="0" err="1" smtClean="0">
                <a:solidFill>
                  <a:schemeClr val="tx1"/>
                </a:solidFill>
                <a:latin typeface="+mn-lt"/>
                <a:ea typeface="+mn-ea"/>
                <a:cs typeface="+mn-cs"/>
              </a:rPr>
              <a:t>Mamunia</a:t>
            </a:r>
            <a:r>
              <a:rPr lang="en-US" sz="1200" b="0" kern="1200" dirty="0" smtClean="0">
                <a:solidFill>
                  <a:schemeClr val="tx1"/>
                </a:solidFill>
                <a:latin typeface="+mn-lt"/>
                <a:ea typeface="+mn-ea"/>
                <a:cs typeface="+mn-cs"/>
              </a:rPr>
              <a:t> appears on Paul</a:t>
            </a:r>
            <a:r>
              <a:rPr lang="en-US" sz="1200" b="0" kern="1200" baseline="0" dirty="0" smtClean="0">
                <a:solidFill>
                  <a:schemeClr val="tx1"/>
                </a:solidFill>
                <a:latin typeface="+mn-lt"/>
                <a:ea typeface="+mn-ea"/>
                <a:cs typeface="+mn-cs"/>
              </a:rPr>
              <a:t> McCartney and Wings’ album Band on the Run released in 1973.</a:t>
            </a:r>
            <a:endParaRPr lang="en-US" sz="1200" b="0" kern="1200" dirty="0" smtClean="0">
              <a:solidFill>
                <a:schemeClr val="tx1"/>
              </a:solidFill>
              <a:latin typeface="+mn-lt"/>
              <a:ea typeface="+mn-ea"/>
              <a:cs typeface="+mn-cs"/>
            </a:endParaRPr>
          </a:p>
          <a:p>
            <a:r>
              <a:rPr lang="en-US" sz="1200" b="0" kern="1200" dirty="0" err="1" smtClean="0">
                <a:solidFill>
                  <a:schemeClr val="tx1"/>
                </a:solidFill>
                <a:latin typeface="+mn-lt"/>
                <a:ea typeface="+mn-ea"/>
                <a:cs typeface="+mn-cs"/>
              </a:rPr>
              <a:t>Mamunia</a:t>
            </a:r>
            <a:r>
              <a:rPr lang="en-US" sz="1200" b="0" kern="1200" dirty="0" smtClean="0">
                <a:solidFill>
                  <a:schemeClr val="tx1"/>
                </a:solidFill>
                <a:latin typeface="+mn-lt"/>
                <a:ea typeface="+mn-ea"/>
                <a:cs typeface="+mn-cs"/>
              </a:rPr>
              <a:t> comes</a:t>
            </a:r>
            <a:r>
              <a:rPr lang="en-US" sz="1200" b="0" kern="1200" baseline="0" dirty="0" smtClean="0">
                <a:solidFill>
                  <a:schemeClr val="tx1"/>
                </a:solidFill>
                <a:latin typeface="+mn-lt"/>
                <a:ea typeface="+mn-ea"/>
                <a:cs typeface="+mn-cs"/>
              </a:rPr>
              <a:t> from the Arabic </a:t>
            </a:r>
            <a:r>
              <a:rPr lang="en-US" sz="1200" b="0" kern="1200" baseline="0" dirty="0" err="1" smtClean="0">
                <a:solidFill>
                  <a:schemeClr val="tx1"/>
                </a:solidFill>
                <a:latin typeface="+mn-lt"/>
                <a:ea typeface="+mn-ea"/>
                <a:cs typeface="+mn-cs"/>
              </a:rPr>
              <a:t>Mamounia</a:t>
            </a:r>
            <a:r>
              <a:rPr lang="en-US" sz="1200" b="0" kern="1200" baseline="0" dirty="0" smtClean="0">
                <a:solidFill>
                  <a:schemeClr val="tx1"/>
                </a:solidFill>
                <a:latin typeface="+mn-lt"/>
                <a:ea typeface="+mn-ea"/>
                <a:cs typeface="+mn-cs"/>
              </a:rPr>
              <a:t> meaning “safe haven,” the name of a house McCartney saw in </a:t>
            </a:r>
            <a:r>
              <a:rPr lang="en-US" sz="1200" b="0" kern="1200" baseline="0" dirty="0" err="1" smtClean="0">
                <a:solidFill>
                  <a:schemeClr val="tx1"/>
                </a:solidFill>
                <a:latin typeface="+mn-lt"/>
                <a:ea typeface="+mn-ea"/>
                <a:cs typeface="+mn-cs"/>
              </a:rPr>
              <a:t>Merekesh</a:t>
            </a:r>
            <a:r>
              <a:rPr lang="en-US" sz="1200" b="0" kern="1200" baseline="0" dirty="0" smtClean="0">
                <a:solidFill>
                  <a:schemeClr val="tx1"/>
                </a:solidFill>
                <a:latin typeface="+mn-lt"/>
                <a:ea typeface="+mn-ea"/>
                <a:cs typeface="+mn-cs"/>
              </a:rPr>
              <a:t> when there. Ref: </a:t>
            </a:r>
            <a:r>
              <a:rPr lang="en-US" sz="1200" b="0" kern="1200" dirty="0" smtClean="0">
                <a:solidFill>
                  <a:schemeClr val="tx1"/>
                </a:solidFill>
                <a:latin typeface="+mn-lt"/>
                <a:ea typeface="+mn-ea"/>
                <a:cs typeface="+mn-cs"/>
              </a:rPr>
              <a:t>Vincent Perez Benitez. 2010.</a:t>
            </a:r>
            <a:r>
              <a:rPr lang="en-US" sz="1200" b="0" kern="1200" baseline="0" dirty="0" smtClean="0">
                <a:solidFill>
                  <a:schemeClr val="tx1"/>
                </a:solidFill>
                <a:latin typeface="+mn-lt"/>
                <a:ea typeface="+mn-ea"/>
                <a:cs typeface="+mn-cs"/>
              </a:rPr>
              <a:t> </a:t>
            </a:r>
            <a:r>
              <a:rPr lang="en-US" sz="1200" b="0" i="1" kern="1200" dirty="0" smtClean="0">
                <a:solidFill>
                  <a:schemeClr val="tx1"/>
                </a:solidFill>
                <a:latin typeface="+mn-lt"/>
                <a:ea typeface="+mn-ea"/>
                <a:cs typeface="+mn-cs"/>
              </a:rPr>
              <a:t>The Words and Music of Paul McCartney: The Solo Years</a:t>
            </a:r>
            <a:r>
              <a:rPr lang="en-US" sz="1200" b="0" kern="1200" dirty="0" smtClean="0">
                <a:solidFill>
                  <a:schemeClr val="tx1"/>
                </a:solidFill>
                <a:latin typeface="+mn-lt"/>
                <a:ea typeface="+mn-ea"/>
                <a:cs typeface="+mn-cs"/>
              </a:rPr>
              <a:t>. ABC-CLIO:</a:t>
            </a:r>
            <a:r>
              <a:rPr lang="en-US" sz="1200" b="0" kern="1200" baseline="0" dirty="0" smtClean="0">
                <a:solidFill>
                  <a:schemeClr val="tx1"/>
                </a:solidFill>
                <a:latin typeface="+mn-lt"/>
                <a:ea typeface="+mn-ea"/>
                <a:cs typeface="+mn-cs"/>
              </a:rPr>
              <a:t> Santa Barbara.</a:t>
            </a:r>
            <a:r>
              <a:rPr lang="en-US" sz="1200" b="0" kern="1200" dirty="0" smtClean="0">
                <a:solidFill>
                  <a:schemeClr val="tx1"/>
                </a:solidFill>
                <a:latin typeface="+mn-lt"/>
                <a:ea typeface="+mn-ea"/>
                <a:cs typeface="+mn-cs"/>
              </a:rPr>
              <a:t> P 56.</a:t>
            </a:r>
          </a:p>
        </p:txBody>
      </p:sp>
      <p:sp>
        <p:nvSpPr>
          <p:cNvPr id="4" name="Slide Number Placeholder 3"/>
          <p:cNvSpPr>
            <a:spLocks noGrp="1"/>
          </p:cNvSpPr>
          <p:nvPr>
            <p:ph type="sldNum" sz="quarter" idx="10"/>
          </p:nvPr>
        </p:nvSpPr>
        <p:spPr/>
        <p:txBody>
          <a:bodyPr/>
          <a:lstStyle/>
          <a:p>
            <a:fld id="{51FB3EAB-B1CE-564F-B2CE-1D6DA0023F1A}" type="slidenum">
              <a:rPr lang="en-US" smtClean="0"/>
              <a:t>22</a:t>
            </a:fld>
            <a:endParaRPr lang="en-US"/>
          </a:p>
        </p:txBody>
      </p:sp>
    </p:spTree>
    <p:extLst>
      <p:ext uri="{BB962C8B-B14F-4D97-AF65-F5344CB8AC3E}">
        <p14:creationId xmlns:p14="http://schemas.microsoft.com/office/powerpoint/2010/main" val="538453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May – an astronomy PhD dropout – played lead guitar in the rock group Queen.</a:t>
            </a:r>
            <a:r>
              <a:rPr lang="en-US" sz="1200" b="0" kern="1200" baseline="0" dirty="0" smtClean="0">
                <a:solidFill>
                  <a:schemeClr val="tx1"/>
                </a:solidFill>
                <a:latin typeface="+mn-lt"/>
                <a:ea typeface="+mn-ea"/>
                <a:cs typeface="+mn-cs"/>
              </a:rPr>
              <a:t> May has now completed his PhD I think</a:t>
            </a:r>
            <a:endParaRPr lang="en-US" sz="1200" kern="1200" dirty="0" smtClean="0">
              <a:solidFill>
                <a:schemeClr val="tx1"/>
              </a:solidFill>
              <a:latin typeface="+mn-lt"/>
              <a:ea typeface="+mn-ea"/>
              <a:cs typeface="+mn-cs"/>
            </a:endParaRPr>
          </a:p>
          <a:p>
            <a:endParaRPr lang="en-US" sz="1200" dirty="0" smtClean="0"/>
          </a:p>
          <a:p>
            <a:r>
              <a:rPr lang="en-US" sz="1200" dirty="0" smtClean="0"/>
              <a:t> </a:t>
            </a:r>
            <a:r>
              <a:rPr lang="en-US" sz="1200" u="sng" dirty="0" smtClean="0">
                <a:hlinkClick r:id="rId3"/>
              </a:rPr>
              <a:t>http://www.brianmay.com/brian/brianssb/brianssboct06.html</a:t>
            </a:r>
            <a:r>
              <a:rPr lang="en-US" sz="1200" dirty="0" smtClean="0"/>
              <a:t> [emphasis in original].</a:t>
            </a:r>
          </a:p>
          <a:p>
            <a:endParaRPr lang="en-US" sz="1200" dirty="0" smtClean="0"/>
          </a:p>
          <a:p>
            <a:r>
              <a:rPr lang="en-US" sz="1200" dirty="0" smtClean="0"/>
              <a:t>Image modified</a:t>
            </a:r>
            <a:r>
              <a:rPr lang="en-US" sz="1200" baseline="0" dirty="0" smtClean="0"/>
              <a:t> from: http://</a:t>
            </a:r>
            <a:r>
              <a:rPr lang="en-US" sz="1200" baseline="0" dirty="0" err="1" smtClean="0"/>
              <a:t>upload.wikimedia.org</a:t>
            </a:r>
            <a:r>
              <a:rPr lang="en-US" sz="1200" baseline="0" dirty="0" smtClean="0"/>
              <a:t>/</a:t>
            </a:r>
            <a:r>
              <a:rPr lang="en-US" sz="1200" baseline="0" dirty="0" err="1" smtClean="0"/>
              <a:t>wikipedia</a:t>
            </a:r>
            <a:r>
              <a:rPr lang="en-US" sz="1200" baseline="0" dirty="0" smtClean="0"/>
              <a:t>/commons/0/0b/</a:t>
            </a:r>
            <a:r>
              <a:rPr lang="en-US" sz="1200" baseline="0" dirty="0" err="1" smtClean="0"/>
              <a:t>Brianmaywestminster.jpg</a:t>
            </a:r>
            <a:r>
              <a:rPr lang="en-US" sz="1200" baseline="0" dirty="0" smtClean="0"/>
              <a:t> </a:t>
            </a:r>
          </a:p>
          <a:p>
            <a:r>
              <a:rPr lang="en-US" dirty="0" smtClean="0"/>
              <a:t>Picture credit: </a:t>
            </a:r>
            <a:r>
              <a:rPr lang="en-US" sz="1200" u="sng" kern="1200" dirty="0" smtClean="0">
                <a:solidFill>
                  <a:schemeClr val="tx1"/>
                </a:solidFill>
                <a:latin typeface="+mn-lt"/>
                <a:ea typeface="+mn-ea"/>
                <a:cs typeface="+mn-cs"/>
                <a:hlinkClick r:id="rId4"/>
              </a:rPr>
              <a:t>Brian Minkoff-London Pixels</a:t>
            </a:r>
            <a:endParaRPr lang="en-US" u="sng" dirty="0">
              <a:solidFill>
                <a:schemeClr val="tx1"/>
              </a:solidFill>
            </a:endParaRPr>
          </a:p>
        </p:txBody>
      </p:sp>
      <p:sp>
        <p:nvSpPr>
          <p:cNvPr id="4" name="Slide Number Placeholder 3"/>
          <p:cNvSpPr>
            <a:spLocks noGrp="1"/>
          </p:cNvSpPr>
          <p:nvPr>
            <p:ph type="sldNum" sz="quarter" idx="10"/>
          </p:nvPr>
        </p:nvSpPr>
        <p:spPr/>
        <p:txBody>
          <a:bodyPr/>
          <a:lstStyle/>
          <a:p>
            <a:fld id="{0E46D5EC-CE15-7143-8B82-AF4AAEC76E51}" type="slidenum">
              <a:rPr lang="en-US" smtClean="0"/>
              <a:pPr/>
              <a:t>23</a:t>
            </a:fld>
            <a:endParaRPr lang="en-US"/>
          </a:p>
        </p:txBody>
      </p:sp>
    </p:spTree>
    <p:extLst>
      <p:ext uri="{BB962C8B-B14F-4D97-AF65-F5344CB8AC3E}">
        <p14:creationId xmlns:p14="http://schemas.microsoft.com/office/powerpoint/2010/main" val="442834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 http://</a:t>
            </a:r>
            <a:r>
              <a:rPr lang="en-US" dirty="0" err="1" smtClean="0"/>
              <a:t>www.bbc.com</a:t>
            </a:r>
            <a:r>
              <a:rPr lang="en-US" dirty="0" smtClean="0"/>
              <a:t>/news/blogs-ouch-28879659</a:t>
            </a:r>
          </a:p>
          <a:p>
            <a:r>
              <a:rPr lang="en-US" dirty="0" smtClean="0"/>
              <a:t>Images are at the the same source,</a:t>
            </a:r>
            <a:r>
              <a:rPr lang="en-US" baseline="0" dirty="0" smtClean="0"/>
              <a:t> but these were screen shots from: http://</a:t>
            </a:r>
            <a:r>
              <a:rPr lang="en-US" baseline="0" dirty="0" err="1" smtClean="0"/>
              <a:t>www.theblaze.com</a:t>
            </a:r>
            <a:r>
              <a:rPr lang="en-US" baseline="0" dirty="0" smtClean="0"/>
              <a:t>/stories/2014/08/21/abort-it-and-try-again-atheist-richard-dawkins-ignites-firestorm-with-claim-that-its-immoral-to-knowingly-bring-a-baby-with-down-syndrome-into-the-world/#</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25</a:t>
            </a:fld>
            <a:endParaRPr lang="en-US"/>
          </a:p>
        </p:txBody>
      </p:sp>
    </p:spTree>
    <p:extLst>
      <p:ext uri="{BB962C8B-B14F-4D97-AF65-F5344CB8AC3E}">
        <p14:creationId xmlns:p14="http://schemas.microsoft.com/office/powerpoint/2010/main" val="713275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Gilbert </a:t>
            </a:r>
            <a:r>
              <a:rPr lang="en-US" dirty="0" err="1" smtClean="0"/>
              <a:t>Meilander</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30</a:t>
            </a:fld>
            <a:endParaRPr lang="en-US"/>
          </a:p>
        </p:txBody>
      </p:sp>
    </p:spTree>
    <p:extLst>
      <p:ext uri="{BB962C8B-B14F-4D97-AF65-F5344CB8AC3E}">
        <p14:creationId xmlns:p14="http://schemas.microsoft.com/office/powerpoint/2010/main" val="4242420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 </a:t>
            </a:r>
            <a:r>
              <a:rPr lang="en-US" sz="1200" b="0" kern="1200" dirty="0" smtClean="0">
                <a:solidFill>
                  <a:schemeClr val="tx1"/>
                </a:solidFill>
                <a:latin typeface="+mn-lt"/>
                <a:ea typeface="+mn-ea"/>
                <a:cs typeface="+mn-cs"/>
              </a:rPr>
              <a:t>Frederick Engels’ Speech at the Grave of Karl Marx </a:t>
            </a:r>
            <a:r>
              <a:rPr lang="en-US" sz="1200" b="0" kern="1200" dirty="0" err="1" smtClean="0">
                <a:solidFill>
                  <a:schemeClr val="tx1"/>
                </a:solidFill>
                <a:latin typeface="+mn-lt"/>
                <a:ea typeface="+mn-ea"/>
                <a:cs typeface="+mn-cs"/>
              </a:rPr>
              <a:t>Highgate</a:t>
            </a:r>
            <a:r>
              <a:rPr lang="en-US" sz="1200" b="0" kern="1200" dirty="0" smtClean="0">
                <a:solidFill>
                  <a:schemeClr val="tx1"/>
                </a:solidFill>
                <a:latin typeface="+mn-lt"/>
                <a:ea typeface="+mn-ea"/>
                <a:cs typeface="+mn-cs"/>
              </a:rPr>
              <a:t> Cemetery, London. March 17, 1883.</a:t>
            </a:r>
          </a:p>
          <a:p>
            <a:r>
              <a:rPr lang="en-US" b="0" dirty="0" smtClean="0"/>
              <a:t>http://</a:t>
            </a:r>
            <a:r>
              <a:rPr lang="en-US" b="0" dirty="0" err="1" smtClean="0"/>
              <a:t>www.marxists.org</a:t>
            </a:r>
            <a:r>
              <a:rPr lang="en-US" b="0" dirty="0" smtClean="0"/>
              <a:t>/archive/</a:t>
            </a:r>
            <a:r>
              <a:rPr lang="en-US" b="0" dirty="0" err="1" smtClean="0"/>
              <a:t>marx</a:t>
            </a:r>
            <a:r>
              <a:rPr lang="en-US" b="0" dirty="0" smtClean="0"/>
              <a:t>/works/1883/death/</a:t>
            </a:r>
            <a:r>
              <a:rPr lang="en-US" b="0" smtClean="0"/>
              <a:t>burial.htm</a:t>
            </a:r>
            <a:endParaRPr lang="en-US" b="0" dirty="0"/>
          </a:p>
        </p:txBody>
      </p:sp>
      <p:sp>
        <p:nvSpPr>
          <p:cNvPr id="4" name="Slide Number Placeholder 3"/>
          <p:cNvSpPr>
            <a:spLocks noGrp="1"/>
          </p:cNvSpPr>
          <p:nvPr>
            <p:ph type="sldNum" sz="quarter" idx="10"/>
          </p:nvPr>
        </p:nvSpPr>
        <p:spPr/>
        <p:txBody>
          <a:bodyPr/>
          <a:lstStyle/>
          <a:p>
            <a:fld id="{51FB3EAB-B1CE-564F-B2CE-1D6DA0023F1A}" type="slidenum">
              <a:rPr lang="en-US" smtClean="0"/>
              <a:t>5</a:t>
            </a:fld>
            <a:endParaRPr lang="en-US"/>
          </a:p>
        </p:txBody>
      </p:sp>
    </p:spTree>
    <p:extLst>
      <p:ext uri="{BB962C8B-B14F-4D97-AF65-F5344CB8AC3E}">
        <p14:creationId xmlns:p14="http://schemas.microsoft.com/office/powerpoint/2010/main" val="25627894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emphasize that Singer advocates for euthanasia and infanticide based on his Darwinian views. In so doing, this grandson of Austrian Jews killed in the holocaust is not operating at the lunatic edge of ethical discussions about the nature of humans. He holds academic appointments at Princeton University as Ira W. </a:t>
            </a:r>
            <a:r>
              <a:rPr lang="en-US" sz="1200" kern="1200" dirty="0" err="1" smtClean="0">
                <a:solidFill>
                  <a:schemeClr val="tx1"/>
                </a:solidFill>
                <a:effectLst/>
                <a:latin typeface="+mn-lt"/>
                <a:ea typeface="+mn-ea"/>
                <a:cs typeface="+mn-cs"/>
              </a:rPr>
              <a:t>DeCamp</a:t>
            </a:r>
            <a:r>
              <a:rPr lang="en-US" sz="1200" kern="1200" dirty="0" smtClean="0">
                <a:solidFill>
                  <a:schemeClr val="tx1"/>
                </a:solidFill>
                <a:effectLst/>
                <a:latin typeface="+mn-lt"/>
                <a:ea typeface="+mn-ea"/>
                <a:cs typeface="+mn-cs"/>
              </a:rPr>
              <a:t> Professor of bioethics and the University of Melbourne as a professor of ethics. Further, Singer is widely considered to be among the most influential living bioethicists and parallel thinking is widely published in academic journals.</a:t>
            </a:r>
            <a:endParaRPr lang="en-US" i="1" dirty="0" smtClean="0"/>
          </a:p>
          <a:p>
            <a:endParaRPr lang="en-US" dirty="0" smtClean="0">
              <a:solidFill>
                <a:srgbClr val="333333"/>
              </a:solidFill>
            </a:endParaRPr>
          </a:p>
          <a:p>
            <a:r>
              <a:rPr lang="en-US" dirty="0" smtClean="0">
                <a:solidFill>
                  <a:srgbClr val="333333"/>
                </a:solidFill>
              </a:rPr>
              <a:t>Peter Singer, </a:t>
            </a:r>
            <a:r>
              <a:rPr lang="en-US" i="1" dirty="0" smtClean="0">
                <a:solidFill>
                  <a:srgbClr val="333333"/>
                </a:solidFill>
              </a:rPr>
              <a:t>Rethinking Life and Death: The Collapse of our Traditional Ethics</a:t>
            </a:r>
            <a:r>
              <a:rPr lang="en-US" dirty="0" smtClean="0">
                <a:solidFill>
                  <a:srgbClr val="333333"/>
                </a:solidFill>
              </a:rPr>
              <a:t> (New York: St. Martin's Press, 1995)</a:t>
            </a:r>
            <a:r>
              <a:rPr lang="en-US" dirty="0" smtClean="0"/>
              <a:t> 210.</a:t>
            </a:r>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35</a:t>
            </a:fld>
            <a:endParaRPr lang="en-US"/>
          </a:p>
        </p:txBody>
      </p:sp>
    </p:spTree>
    <p:extLst>
      <p:ext uri="{BB962C8B-B14F-4D97-AF65-F5344CB8AC3E}">
        <p14:creationId xmlns:p14="http://schemas.microsoft.com/office/powerpoint/2010/main" val="3650737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Neil </a:t>
            </a:r>
            <a:r>
              <a:rPr lang="en-US" dirty="0" err="1" smtClean="0"/>
              <a:t>DeGrasse</a:t>
            </a:r>
            <a:r>
              <a:rPr lang="en-US" dirty="0" smtClean="0"/>
              <a:t> Tyson. 2005. The </a:t>
            </a:r>
            <a:r>
              <a:rPr lang="en-US" dirty="0" err="1" smtClean="0"/>
              <a:t>Perimiter</a:t>
            </a:r>
            <a:r>
              <a:rPr lang="en-US" dirty="0" smtClean="0"/>
              <a:t> of Ignorance. Natural History 114(9):28-34.</a:t>
            </a:r>
          </a:p>
          <a:p>
            <a:r>
              <a:rPr lang="en-US" dirty="0" smtClean="0"/>
              <a:t>http://</a:t>
            </a:r>
            <a:r>
              <a:rPr lang="en-US" dirty="0" err="1" smtClean="0"/>
              <a:t>www.naturalhistorymag.com</a:t>
            </a:r>
            <a:r>
              <a:rPr lang="en-US" dirty="0" smtClean="0"/>
              <a:t>/universe/211420/</a:t>
            </a:r>
            <a:r>
              <a:rPr lang="en-US" dirty="0" err="1" smtClean="0"/>
              <a:t>the-perimeter-of-ignorance?page</a:t>
            </a:r>
            <a:r>
              <a:rPr lang="en-US" dirty="0" smtClean="0"/>
              <a:t>=3</a:t>
            </a:r>
          </a:p>
          <a:p>
            <a:endParaRPr lang="en-US" dirty="0" smtClean="0"/>
          </a:p>
          <a:p>
            <a:r>
              <a:rPr lang="en-US" dirty="0" smtClean="0"/>
              <a:t>But why confine ourselves to things too wondrous or intricate for us to understand, whose existence and attributes we then credit to a super-intelligence? Instead, why not tally all those things whose design is so clunky, goofy, impractical, or unworkable that they reflect the absence of intelligence?</a:t>
            </a:r>
          </a:p>
          <a:p>
            <a:r>
              <a:rPr lang="en-US" dirty="0" smtClean="0"/>
              <a:t>Take the human form. We eat, drink, and breathe through the same hole in the head, and so, despite Henry J. Heimlich's eponymous maneuver, choking is the fourth leading cause of "unintentional injury death" in the United States. How about drowning, the fifth leading cause? Water coffers almost three-quarters of Earth's surface, yet we are land creatures—submerge your head for just a few minutes, and you die.</a:t>
            </a:r>
          </a:p>
          <a:p>
            <a:r>
              <a:rPr lang="en-US" dirty="0" smtClean="0"/>
              <a:t>Or take our collection of useless body parts. What good is the pinky toe-nail? How about the appendix, which stops functioning after childhood and thereafter serves only as the source of appendicitis? Useful parts, too, can be problematic. I happen to like my knees, but nobody ever accused them of being well protected from bumps and bangs. These days, people with problem knees can get them surgically replaced. As for our pain-prone spine, it may be a while before someone finds a way to swap that out.</a:t>
            </a:r>
          </a:p>
          <a:p>
            <a:r>
              <a:rPr lang="en-US" dirty="0" smtClean="0"/>
              <a:t>How about the silent killers? High blood pressure, colon cancer, and diabetes each cause tens of thousands of deaths in the U.S. every year, but it's possible not to know you're afflicted until your coroner tells you so. Wouldn't it be nice if we had built-in </a:t>
            </a:r>
            <a:r>
              <a:rPr lang="en-US" dirty="0" err="1" smtClean="0"/>
              <a:t>biogauges</a:t>
            </a:r>
            <a:r>
              <a:rPr lang="en-US" dirty="0" smtClean="0"/>
              <a:t> to warn us of such dangers well in advance? Even cheap cars, after all, have engine gauges.</a:t>
            </a:r>
          </a:p>
          <a:p>
            <a:r>
              <a:rPr lang="en-US" dirty="0" smtClean="0"/>
              <a:t>And what comedian designer configured the region between our legs--an entertainment complex built around a sewage system?</a:t>
            </a:r>
          </a:p>
          <a:p>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37</a:t>
            </a:fld>
            <a:endParaRPr lang="en-US"/>
          </a:p>
        </p:txBody>
      </p:sp>
    </p:spTree>
    <p:extLst>
      <p:ext uri="{BB962C8B-B14F-4D97-AF65-F5344CB8AC3E}">
        <p14:creationId xmlns:p14="http://schemas.microsoft.com/office/powerpoint/2010/main" val="24205201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333333"/>
                </a:solidFill>
              </a:rPr>
              <a:t>Peter Singer, </a:t>
            </a:r>
            <a:r>
              <a:rPr lang="en-US" i="1" dirty="0" smtClean="0">
                <a:solidFill>
                  <a:srgbClr val="333333"/>
                </a:solidFill>
              </a:rPr>
              <a:t>Rethinking Life and Death: The Collapse of our Traditional Ethics</a:t>
            </a:r>
            <a:r>
              <a:rPr lang="en-US" dirty="0" smtClean="0">
                <a:solidFill>
                  <a:srgbClr val="333333"/>
                </a:solidFill>
              </a:rPr>
              <a:t> (New York: St. Martin's Press, 1995) 130.</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38</a:t>
            </a:fld>
            <a:endParaRPr lang="en-US"/>
          </a:p>
        </p:txBody>
      </p:sp>
    </p:spTree>
    <p:extLst>
      <p:ext uri="{BB962C8B-B14F-4D97-AF65-F5344CB8AC3E}">
        <p14:creationId xmlns:p14="http://schemas.microsoft.com/office/powerpoint/2010/main" val="2784894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effectLst/>
            </a:endParaRPr>
          </a:p>
          <a:p>
            <a:r>
              <a:rPr lang="en-US" dirty="0" smtClean="0"/>
              <a:t>God did not use matter to make the universe; He used His word, something that is not material, to create the matter.</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CC1B0AC5-2C4E-364B-878E-3A332300ED98}" type="slidenum">
              <a:rPr lang="en-US" smtClean="0"/>
              <a:t>41</a:t>
            </a:fld>
            <a:endParaRPr lang="en-US"/>
          </a:p>
        </p:txBody>
      </p:sp>
    </p:spTree>
    <p:extLst>
      <p:ext uri="{BB962C8B-B14F-4D97-AF65-F5344CB8AC3E}">
        <p14:creationId xmlns:p14="http://schemas.microsoft.com/office/powerpoint/2010/main" val="2841722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Note that in this quotation the author, Richard Dawkins, encourages his readers to ignore the evidence of their senses and its logical interpretation. Materialistic Darwinism is a belief system in which believers must view the world through the eyes of faith.</a:t>
            </a:r>
            <a:r>
              <a:rPr lang="en-US" dirty="0" smtClean="0">
                <a:effectLst/>
              </a:rPr>
              <a:t> </a:t>
            </a:r>
            <a:r>
              <a:rPr lang="en-US" dirty="0" smtClean="0"/>
              <a:t>Dawkins, C. Richard. “The Illusion of Design,” </a:t>
            </a:r>
            <a:r>
              <a:rPr lang="en-US" i="1" dirty="0" smtClean="0"/>
              <a:t>Natural History</a:t>
            </a:r>
            <a:r>
              <a:rPr lang="en-US" dirty="0" smtClean="0"/>
              <a:t> 114(9)(2005): 35-37.</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42</a:t>
            </a:fld>
            <a:endParaRPr lang="en-US"/>
          </a:p>
        </p:txBody>
      </p:sp>
    </p:spTree>
    <p:extLst>
      <p:ext uri="{BB962C8B-B14F-4D97-AF65-F5344CB8AC3E}">
        <p14:creationId xmlns:p14="http://schemas.microsoft.com/office/powerpoint/2010/main" val="95657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1860</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6</a:t>
            </a:fld>
            <a:endParaRPr lang="en-US"/>
          </a:p>
        </p:txBody>
      </p:sp>
    </p:spTree>
    <p:extLst>
      <p:ext uri="{BB962C8B-B14F-4D97-AF65-F5344CB8AC3E}">
        <p14:creationId xmlns:p14="http://schemas.microsoft.com/office/powerpoint/2010/main" val="419050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Communist </a:t>
            </a:r>
            <a:r>
              <a:rPr lang="en-US" smtClean="0"/>
              <a:t>Manifesto </a:t>
            </a:r>
            <a:r>
              <a:rPr lang="en-US" sz="1200" b="1" kern="1200" smtClean="0">
                <a:solidFill>
                  <a:schemeClr val="tx1"/>
                </a:solidFill>
                <a:latin typeface="+mn-lt"/>
                <a:ea typeface="+mn-ea"/>
                <a:cs typeface="+mn-cs"/>
              </a:rPr>
              <a:t>Chapter </a:t>
            </a:r>
            <a:r>
              <a:rPr lang="en-US" sz="1200" b="1" kern="1200" dirty="0" smtClean="0">
                <a:solidFill>
                  <a:schemeClr val="tx1"/>
                </a:solidFill>
                <a:latin typeface="+mn-lt"/>
                <a:ea typeface="+mn-ea"/>
                <a:cs typeface="+mn-cs"/>
              </a:rPr>
              <a:t>I. Bourgeois and Proletarians</a:t>
            </a:r>
            <a:endParaRPr lang="en-US" dirty="0"/>
          </a:p>
        </p:txBody>
      </p:sp>
      <p:sp>
        <p:nvSpPr>
          <p:cNvPr id="4" name="Slide Number Placeholder 3"/>
          <p:cNvSpPr>
            <a:spLocks noGrp="1"/>
          </p:cNvSpPr>
          <p:nvPr>
            <p:ph type="sldNum" sz="quarter" idx="10"/>
          </p:nvPr>
        </p:nvSpPr>
        <p:spPr/>
        <p:txBody>
          <a:bodyPr/>
          <a:lstStyle/>
          <a:p>
            <a:fld id="{51FB3EAB-B1CE-564F-B2CE-1D6DA0023F1A}" type="slidenum">
              <a:rPr lang="en-US" smtClean="0"/>
              <a:t>7</a:t>
            </a:fld>
            <a:endParaRPr lang="en-US"/>
          </a:p>
        </p:txBody>
      </p:sp>
    </p:spTree>
    <p:extLst>
      <p:ext uri="{BB962C8B-B14F-4D97-AF65-F5344CB8AC3E}">
        <p14:creationId xmlns:p14="http://schemas.microsoft.com/office/powerpoint/2010/main" val="419050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latin typeface="+mn-lt"/>
                <a:ea typeface="+mn-ea"/>
                <a:cs typeface="+mn-cs"/>
              </a:rPr>
              <a:t>Darwin, C. R. 1859. </a:t>
            </a:r>
            <a:r>
              <a:rPr lang="en-US" i="1" dirty="0" smtClean="0">
                <a:latin typeface="+mn-lt"/>
                <a:ea typeface="+mn-ea"/>
                <a:cs typeface="+mn-cs"/>
              </a:rPr>
              <a:t>On the Origin of Species by Means of Natural Selection, or the Preservation of </a:t>
            </a:r>
            <a:r>
              <a:rPr lang="en-US" i="1" dirty="0" err="1" smtClean="0">
                <a:latin typeface="+mn-lt"/>
                <a:ea typeface="+mn-ea"/>
                <a:cs typeface="+mn-cs"/>
              </a:rPr>
              <a:t>Favoured</a:t>
            </a:r>
            <a:r>
              <a:rPr lang="en-US" i="1" dirty="0" smtClean="0">
                <a:latin typeface="+mn-lt"/>
                <a:ea typeface="+mn-ea"/>
                <a:cs typeface="+mn-cs"/>
              </a:rPr>
              <a:t> Races in the Struggle for Life.</a:t>
            </a:r>
            <a:r>
              <a:rPr lang="en-US" dirty="0" smtClean="0">
                <a:latin typeface="+mn-lt"/>
                <a:ea typeface="+mn-ea"/>
                <a:cs typeface="+mn-cs"/>
              </a:rPr>
              <a:t> First edition. John Murray, London. Pg. 110.</a:t>
            </a:r>
            <a:endParaRPr lang="en-US" dirty="0">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63619704-E984-6B4E-B79E-837EB4DC2780}" type="slidenum">
              <a:rPr lang="en-US"/>
              <a:pPr>
                <a:defRPr/>
              </a:pPr>
              <a:t>8</a:t>
            </a:fld>
            <a:endParaRPr lang="en-US"/>
          </a:p>
        </p:txBody>
      </p:sp>
    </p:spTree>
    <p:extLst>
      <p:ext uri="{BB962C8B-B14F-4D97-AF65-F5344CB8AC3E}">
        <p14:creationId xmlns:p14="http://schemas.microsoft.com/office/powerpoint/2010/main" val="16904541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smtClean="0">
                <a:solidFill>
                  <a:srgbClr val="333333"/>
                </a:solidFill>
                <a:cs typeface="+mn-cs"/>
              </a:rPr>
              <a:t>Darwin, CR. 1888. The Descent of Man, and Selection in Relation to Sex. 2</a:t>
            </a:r>
            <a:r>
              <a:rPr lang="en-US" baseline="30000" dirty="0" smtClean="0">
                <a:solidFill>
                  <a:srgbClr val="333333"/>
                </a:solidFill>
                <a:cs typeface="+mn-cs"/>
              </a:rPr>
              <a:t>nd</a:t>
            </a:r>
            <a:r>
              <a:rPr lang="en-US" dirty="0" smtClean="0">
                <a:solidFill>
                  <a:srgbClr val="333333"/>
                </a:solidFill>
                <a:cs typeface="+mn-cs"/>
              </a:rPr>
              <a:t> Edition Vol. 1, John Murray, London. </a:t>
            </a:r>
            <a:r>
              <a:rPr lang="en-US" dirty="0" err="1" smtClean="0">
                <a:solidFill>
                  <a:srgbClr val="333333"/>
                </a:solidFill>
                <a:cs typeface="+mn-cs"/>
              </a:rPr>
              <a:t>pg</a:t>
            </a:r>
            <a:r>
              <a:rPr lang="en-US" smtClean="0">
                <a:solidFill>
                  <a:srgbClr val="333333"/>
                </a:solidFill>
                <a:cs typeface="+mn-cs"/>
              </a:rPr>
              <a:t> 119.</a:t>
            </a:r>
            <a:endParaRPr lang="en-US" dirty="0">
              <a:cs typeface="+mn-cs"/>
            </a:endParaRPr>
          </a:p>
        </p:txBody>
      </p:sp>
      <p:sp>
        <p:nvSpPr>
          <p:cNvPr id="4" name="Slide Number Placeholder 3"/>
          <p:cNvSpPr>
            <a:spLocks noGrp="1"/>
          </p:cNvSpPr>
          <p:nvPr>
            <p:ph type="sldNum" sz="quarter" idx="5"/>
          </p:nvPr>
        </p:nvSpPr>
        <p:spPr/>
        <p:txBody>
          <a:bodyPr/>
          <a:lstStyle/>
          <a:p>
            <a:pPr>
              <a:defRPr/>
            </a:pPr>
            <a:fld id="{8BA83D39-A4E0-8D42-AF60-954555E2AED4}" type="slidenum">
              <a:rPr lang="en-US"/>
              <a:pPr>
                <a:defRPr/>
              </a:pPr>
              <a:t>9</a:t>
            </a:fld>
            <a:endParaRPr lang="en-US"/>
          </a:p>
        </p:txBody>
      </p:sp>
    </p:spTree>
    <p:extLst>
      <p:ext uri="{BB962C8B-B14F-4D97-AF65-F5344CB8AC3E}">
        <p14:creationId xmlns:p14="http://schemas.microsoft.com/office/powerpoint/2010/main" val="254652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smtClean="0">
                <a:cs typeface="+mn-cs"/>
              </a:rPr>
              <a:t>Adolf Hitler, </a:t>
            </a:r>
            <a:r>
              <a:rPr lang="en-US" i="1" dirty="0" smtClean="0">
                <a:cs typeface="+mn-cs"/>
              </a:rPr>
              <a:t>Hitler's Table Talk, 1941-1944: His Private Conversations</a:t>
            </a:r>
            <a:r>
              <a:rPr lang="en-US" dirty="0" smtClean="0">
                <a:cs typeface="+mn-cs"/>
              </a:rPr>
              <a:t> (trans. Norman Cameron and R.H. Stevens </a:t>
            </a:r>
            <a:r>
              <a:rPr lang="en-US" i="1" dirty="0" smtClean="0">
                <a:cs typeface="+mn-cs"/>
              </a:rPr>
              <a:t>Introduced and with a new Preface by </a:t>
            </a:r>
            <a:r>
              <a:rPr lang="en-US" dirty="0" smtClean="0">
                <a:cs typeface="+mn-cs"/>
              </a:rPr>
              <a:t>H.R. Trevor-Roper; New York: Enigma Books, 2000), 51.</a:t>
            </a:r>
          </a:p>
          <a:p>
            <a:pPr eaLnBrk="1" hangingPunct="1">
              <a:defRPr/>
            </a:pPr>
            <a:endParaRPr lang="en-US" dirty="0" smtClean="0">
              <a:cs typeface="+mn-cs"/>
            </a:endParaRPr>
          </a:p>
          <a:p>
            <a:pPr eaLnBrk="1" hangingPunct="1">
              <a:defRPr/>
            </a:pPr>
            <a:r>
              <a:rPr lang="en-US" dirty="0" smtClean="0">
                <a:cs typeface="+mn-cs"/>
              </a:rPr>
              <a:t>Hitler wrote at least one other book, commonly called Hitler’s </a:t>
            </a:r>
            <a:r>
              <a:rPr lang="en-US" i="1" dirty="0" err="1" smtClean="0">
                <a:cs typeface="+mn-cs"/>
              </a:rPr>
              <a:t>Zweites</a:t>
            </a:r>
            <a:r>
              <a:rPr lang="en-US" i="1" dirty="0" smtClean="0">
                <a:cs typeface="+mn-cs"/>
              </a:rPr>
              <a:t> </a:t>
            </a:r>
            <a:r>
              <a:rPr lang="en-US" i="1" dirty="0" err="1" smtClean="0">
                <a:cs typeface="+mn-cs"/>
              </a:rPr>
              <a:t>Buch</a:t>
            </a:r>
            <a:r>
              <a:rPr lang="en-US" dirty="0" smtClean="0">
                <a:cs typeface="+mn-cs"/>
              </a:rPr>
              <a:t>, that was only published after his death: Adolf Hitler,</a:t>
            </a:r>
            <a:r>
              <a:rPr lang="en-US" i="1" dirty="0" smtClean="0">
                <a:cs typeface="+mn-cs"/>
              </a:rPr>
              <a:t> Hitler's Second Book: The Unpublished Sequel to Mein </a:t>
            </a:r>
            <a:r>
              <a:rPr lang="en-US" i="1" dirty="0" err="1" smtClean="0">
                <a:cs typeface="+mn-cs"/>
              </a:rPr>
              <a:t>Kampf</a:t>
            </a:r>
            <a:r>
              <a:rPr lang="en-US" i="1" dirty="0" smtClean="0">
                <a:cs typeface="+mn-cs"/>
              </a:rPr>
              <a:t>.</a:t>
            </a:r>
            <a:r>
              <a:rPr lang="en-US" dirty="0" smtClean="0">
                <a:cs typeface="+mn-cs"/>
              </a:rPr>
              <a:t> (ed. Gerhard L. Weinberg; trans. Krista Smith; New York: Enigma Books, 2003).</a:t>
            </a:r>
            <a:endParaRPr lang="en-US" dirty="0">
              <a:cs typeface="+mn-cs"/>
            </a:endParaRPr>
          </a:p>
        </p:txBody>
      </p:sp>
      <p:sp>
        <p:nvSpPr>
          <p:cNvPr id="4" name="Slide Number Placeholder 3"/>
          <p:cNvSpPr>
            <a:spLocks noGrp="1"/>
          </p:cNvSpPr>
          <p:nvPr>
            <p:ph type="sldNum" sz="quarter" idx="5"/>
          </p:nvPr>
        </p:nvSpPr>
        <p:spPr/>
        <p:txBody>
          <a:bodyPr/>
          <a:lstStyle/>
          <a:p>
            <a:pPr>
              <a:defRPr/>
            </a:pPr>
            <a:fld id="{3C65D7C7-24D2-124B-A490-9801805020D4}" type="slidenum">
              <a:rPr lang="en-US"/>
              <a:pPr>
                <a:defRPr/>
              </a:pPr>
              <a:t>10</a:t>
            </a:fld>
            <a:endParaRPr lang="en-US"/>
          </a:p>
        </p:txBody>
      </p:sp>
    </p:spTree>
    <p:extLst>
      <p:ext uri="{BB962C8B-B14F-4D97-AF65-F5344CB8AC3E}">
        <p14:creationId xmlns:p14="http://schemas.microsoft.com/office/powerpoint/2010/main" val="172058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333333"/>
                </a:solidFill>
              </a:rPr>
              <a:t>12:05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333333"/>
              </a:solidFill>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333333"/>
                </a:solidFill>
              </a:rPr>
              <a:t>Note that Darwin’s theory of evolution was not published until 1859 in the </a:t>
            </a:r>
            <a:r>
              <a:rPr lang="en-US" i="1" dirty="0" smtClean="0">
                <a:solidFill>
                  <a:srgbClr val="333333"/>
                </a:solidFill>
              </a:rPr>
              <a:t>Origin of Species</a:t>
            </a:r>
            <a:r>
              <a:rPr lang="en-US" dirty="0" smtClean="0">
                <a:solidFill>
                  <a:srgbClr val="333333"/>
                </a:solidFill>
              </a:rPr>
              <a:t>. This quote is from page 196-197 in Darwin’s Notebook C on transmutation as transcribed and printed in: Charles R. Darwin, “</a:t>
            </a:r>
            <a:r>
              <a:rPr lang="en-US" i="1" dirty="0" smtClean="0">
                <a:solidFill>
                  <a:srgbClr val="333333"/>
                </a:solidFill>
              </a:rPr>
              <a:t>Darwin's Notebooks on Transmutation of Species Part II</a:t>
            </a:r>
            <a:r>
              <a:rPr lang="en-US" dirty="0" smtClean="0">
                <a:solidFill>
                  <a:srgbClr val="333333"/>
                </a:solidFill>
              </a:rPr>
              <a:t>,” Second Notebook (February To July 1838) (ed. Gavin de Beer; London: Bulletin of the British Museum (Natural History) Historical Series 2[3], 1960), 106.</a:t>
            </a:r>
          </a:p>
          <a:p>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13</a:t>
            </a:fld>
            <a:endParaRPr lang="en-US"/>
          </a:p>
        </p:txBody>
      </p:sp>
    </p:spTree>
    <p:extLst>
      <p:ext uri="{BB962C8B-B14F-4D97-AF65-F5344CB8AC3E}">
        <p14:creationId xmlns:p14="http://schemas.microsoft.com/office/powerpoint/2010/main" val="4083554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333333"/>
                </a:solidFill>
              </a:rPr>
              <a:t>11:50</a:t>
            </a:r>
          </a:p>
          <a:p>
            <a:endParaRPr lang="en-US" dirty="0" smtClean="0">
              <a:solidFill>
                <a:srgbClr val="333333"/>
              </a:solidFill>
            </a:endParaRPr>
          </a:p>
          <a:p>
            <a:r>
              <a:rPr lang="en-US" dirty="0" smtClean="0">
                <a:solidFill>
                  <a:srgbClr val="333333"/>
                </a:solidFill>
              </a:rPr>
              <a:t> Charles R. Darwin, </a:t>
            </a:r>
            <a:r>
              <a:rPr lang="en-US" i="1" dirty="0" smtClean="0">
                <a:solidFill>
                  <a:srgbClr val="333333"/>
                </a:solidFill>
              </a:rPr>
              <a:t>The Descent of Man, and Selection in Relation to Sex</a:t>
            </a:r>
            <a:r>
              <a:rPr lang="en-US" dirty="0" smtClean="0">
                <a:solidFill>
                  <a:srgbClr val="333333"/>
                </a:solidFill>
              </a:rPr>
              <a:t> 2d edition. (London: John Murray, 1882), 156.</a:t>
            </a:r>
            <a:endParaRPr lang="en-US" dirty="0"/>
          </a:p>
        </p:txBody>
      </p:sp>
      <p:sp>
        <p:nvSpPr>
          <p:cNvPr id="4" name="Slide Number Placeholder 3"/>
          <p:cNvSpPr>
            <a:spLocks noGrp="1"/>
          </p:cNvSpPr>
          <p:nvPr>
            <p:ph type="sldNum" sz="quarter" idx="10"/>
          </p:nvPr>
        </p:nvSpPr>
        <p:spPr/>
        <p:txBody>
          <a:bodyPr/>
          <a:lstStyle/>
          <a:p>
            <a:fld id="{CC1B0AC5-2C4E-364B-878E-3A332300ED98}" type="slidenum">
              <a:rPr lang="en-US" smtClean="0"/>
              <a:t>14</a:t>
            </a:fld>
            <a:endParaRPr lang="en-US"/>
          </a:p>
        </p:txBody>
      </p:sp>
    </p:spTree>
    <p:extLst>
      <p:ext uri="{BB962C8B-B14F-4D97-AF65-F5344CB8AC3E}">
        <p14:creationId xmlns:p14="http://schemas.microsoft.com/office/powerpoint/2010/main" val="21163257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3BBE37B0-D56B-694C-BDB7-92A2CF2ED8D3}" type="datetimeFigureOut">
              <a:rPr lang="en-US" smtClean="0"/>
              <a:t>7/13/2017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9F2F5E10-5301-4EE6-90D2-A6C4A3F62BED}"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E37B0-D56B-694C-BDB7-92A2CF2ED8D3}"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E37B0-D56B-694C-BDB7-92A2CF2ED8D3}"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E37B0-D56B-694C-BDB7-92A2CF2ED8D3}"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E37B0-D56B-694C-BDB7-92A2CF2ED8D3}" type="datetimeFigureOut">
              <a:rPr lang="en-US" smtClean="0"/>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09A8A-AD02-F74F-B4A0-931073B64F7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BBE37B0-D56B-694C-BDB7-92A2CF2ED8D3}"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9A8A-AD02-F74F-B4A0-931073B64F74}"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BBE37B0-D56B-694C-BDB7-92A2CF2ED8D3}" type="datetimeFigureOut">
              <a:rPr lang="en-US" smtClean="0"/>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09A8A-AD02-F74F-B4A0-931073B64F74}"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BBE37B0-D56B-694C-BDB7-92A2CF2ED8D3}" type="datetimeFigureOut">
              <a:rPr lang="en-US" smtClean="0"/>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09A8A-AD02-F74F-B4A0-931073B64F74}"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E37B0-D56B-694C-BDB7-92A2CF2ED8D3}" type="datetimeFigureOut">
              <a:rPr lang="en-US" smtClean="0"/>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09A8A-AD02-F74F-B4A0-931073B64F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E37B0-D56B-694C-BDB7-92A2CF2ED8D3}"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E37B0-D56B-694C-BDB7-92A2CF2ED8D3}" type="datetimeFigureOut">
              <a:rPr lang="en-US" smtClean="0"/>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09A8A-AD02-F74F-B4A0-931073B64F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3BBE37B0-D56B-694C-BDB7-92A2CF2ED8D3}" type="datetimeFigureOut">
              <a:rPr lang="en-US" smtClean="0"/>
              <a:t>7/13/2017</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E6309A8A-AD02-F74F-B4A0-931073B64F74}" type="slidenum">
              <a:rPr lang="en-US" smtClean="0"/>
              <a:t>‹#›</a:t>
            </a:fld>
            <a:endParaRPr lang="en-US"/>
          </a:p>
        </p:txBody>
      </p:sp>
      <p:sp>
        <p:nvSpPr>
          <p:cNvPr id="8" name="TextBox 7"/>
          <p:cNvSpPr txBox="1"/>
          <p:nvPr userDrawn="1"/>
        </p:nvSpPr>
        <p:spPr>
          <a:xfrm>
            <a:off x="6515898" y="6567985"/>
            <a:ext cx="2628103" cy="307777"/>
          </a:xfrm>
          <a:prstGeom prst="rect">
            <a:avLst/>
          </a:prstGeom>
          <a:noFill/>
        </p:spPr>
        <p:txBody>
          <a:bodyPr wrap="square" rtlCol="0">
            <a:spAutoFit/>
          </a:bodyPr>
          <a:lstStyle/>
          <a:p>
            <a:pPr algn="r"/>
            <a:r>
              <a:rPr lang="en-US" sz="1400" dirty="0" smtClean="0">
                <a:solidFill>
                  <a:schemeClr val="accent6">
                    <a:lumMod val="60000"/>
                    <a:lumOff val="40000"/>
                  </a:schemeClr>
                </a:solidFill>
              </a:rPr>
              <a:t>© 2014 Timothy G. Standish</a:t>
            </a:r>
            <a:endParaRPr lang="en-US" sz="1400" dirty="0">
              <a:solidFill>
                <a:schemeClr val="accent6">
                  <a:lumMod val="60000"/>
                  <a:lumOff val="40000"/>
                </a:schemeClr>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iming>
    <p:tnLst>
      <p:par>
        <p:cTn id="1" dur="indefinite" restart="never" nodeType="tmRoot"/>
      </p:par>
    </p:tnLst>
  </p:timing>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tstandish@llu.edu"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mailto:tstandish@llu.edu"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Box 1"/>
          <p:cNvSpPr txBox="1">
            <a:spLocks noChangeArrowheads="1"/>
          </p:cNvSpPr>
          <p:nvPr/>
        </p:nvSpPr>
        <p:spPr bwMode="auto">
          <a:xfrm>
            <a:off x="990600" y="554038"/>
            <a:ext cx="73152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FF"/>
              </a:buClr>
              <a:buSzPct val="110000"/>
              <a:buFont typeface="Wingdings" charset="2"/>
              <a:buChar char="§"/>
              <a:defRPr sz="3200">
                <a:solidFill>
                  <a:schemeClr val="tx1"/>
                </a:solidFill>
                <a:latin typeface="Times New Roman" charset="0"/>
                <a:ea typeface="ＭＳ Ｐゴシック" charset="-128"/>
              </a:defRPr>
            </a:lvl1pPr>
            <a:lvl2pPr marL="742950" indent="-285750">
              <a:spcBef>
                <a:spcPct val="20000"/>
              </a:spcBef>
              <a:buClr>
                <a:srgbClr val="99CCFF"/>
              </a:buClr>
              <a:buSzPct val="100000"/>
              <a:buFont typeface="Wingdings" charset="2"/>
              <a:buChar char="§"/>
              <a:defRPr sz="2800">
                <a:solidFill>
                  <a:schemeClr val="tx1"/>
                </a:solidFill>
                <a:latin typeface="Times New Roman" charset="0"/>
                <a:ea typeface="ＭＳ Ｐゴシック" charset="-128"/>
              </a:defRPr>
            </a:lvl2pPr>
            <a:lvl3pPr marL="1143000" indent="-228600">
              <a:spcBef>
                <a:spcPct val="20000"/>
              </a:spcBef>
              <a:buClr>
                <a:srgbClr val="CCCCFF"/>
              </a:buClr>
              <a:buChar char="•"/>
              <a:defRPr sz="2400">
                <a:solidFill>
                  <a:schemeClr val="tx1"/>
                </a:solidFill>
                <a:latin typeface="Times New Roman" charset="0"/>
                <a:ea typeface="ＭＳ Ｐゴシック" charset="-128"/>
              </a:defRPr>
            </a:lvl3pPr>
            <a:lvl4pPr marL="1600200" indent="-228600">
              <a:spcBef>
                <a:spcPct val="20000"/>
              </a:spcBef>
              <a:buClr>
                <a:schemeClr val="tx1"/>
              </a:buClr>
              <a:buSzPct val="100000"/>
              <a:buChar char="•"/>
              <a:defRPr sz="2000">
                <a:solidFill>
                  <a:schemeClr val="tx1"/>
                </a:solidFill>
                <a:latin typeface="Times New Roman" charset="0"/>
                <a:ea typeface="ＭＳ Ｐゴシック" charset="-128"/>
              </a:defRPr>
            </a:lvl4pPr>
            <a:lvl5pPr marL="2057400" indent="-228600">
              <a:spcBef>
                <a:spcPct val="20000"/>
              </a:spcBef>
              <a:buClr>
                <a:schemeClr val="tx1"/>
              </a:buClr>
              <a:buSzPct val="100000"/>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2800">
                <a:latin typeface="Times" charset="0"/>
              </a:rPr>
              <a:t>You are free to use this presentation for your own personal study, or for lectures in a classroom setting. Feel free to modify and improve it for classroom use in any way that you see fit. I ask that it not be redistributed in whole or in part for any purpose without my written permission. If you would like to use it for some other purpose, or wish to share it using any media please contact me at:</a:t>
            </a:r>
          </a:p>
          <a:p>
            <a:pPr>
              <a:spcBef>
                <a:spcPct val="0"/>
              </a:spcBef>
              <a:buClrTx/>
              <a:buSzTx/>
              <a:buFontTx/>
              <a:buNone/>
            </a:pPr>
            <a:endParaRPr lang="en-US" altLang="en-US" sz="2800">
              <a:latin typeface="Times" charset="0"/>
            </a:endParaRPr>
          </a:p>
          <a:p>
            <a:pPr>
              <a:spcBef>
                <a:spcPct val="0"/>
              </a:spcBef>
              <a:buClrTx/>
              <a:buSzTx/>
              <a:buFontTx/>
              <a:buNone/>
            </a:pPr>
            <a:r>
              <a:rPr lang="en-US" altLang="en-US" sz="2800">
                <a:latin typeface="Times" charset="0"/>
                <a:hlinkClick r:id="rId2"/>
              </a:rPr>
              <a:t>tstandish@llu.edu</a:t>
            </a:r>
            <a:endParaRPr lang="en-US" altLang="en-US" sz="2800">
              <a:latin typeface="Times" charset="0"/>
            </a:endParaRPr>
          </a:p>
          <a:p>
            <a:pPr>
              <a:spcBef>
                <a:spcPct val="0"/>
              </a:spcBef>
              <a:buClrTx/>
              <a:buSzTx/>
              <a:buFontTx/>
              <a:buNone/>
            </a:pPr>
            <a:endParaRPr lang="en-US" altLang="en-US" sz="2800">
              <a:latin typeface="Times" charset="0"/>
            </a:endParaRPr>
          </a:p>
          <a:p>
            <a:pPr>
              <a:spcBef>
                <a:spcPct val="0"/>
              </a:spcBef>
              <a:buClrTx/>
              <a:buSzTx/>
              <a:buFontTx/>
              <a:buNone/>
            </a:pPr>
            <a:r>
              <a:rPr lang="en-US" altLang="en-US" sz="2800">
                <a:latin typeface="Times" charset="0"/>
              </a:rPr>
              <a:t>Thank you for respecting my wishes with this.</a:t>
            </a:r>
          </a:p>
        </p:txBody>
      </p:sp>
    </p:spTree>
    <p:extLst>
      <p:ext uri="{BB962C8B-B14F-4D97-AF65-F5344CB8AC3E}">
        <p14:creationId xmlns:p14="http://schemas.microsoft.com/office/powerpoint/2010/main" val="9472870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4"/>
          <p:cNvSpPr>
            <a:spLocks noChangeArrowheads="1"/>
          </p:cNvSpPr>
          <p:nvPr/>
        </p:nvSpPr>
        <p:spPr bwMode="auto">
          <a:xfrm>
            <a:off x="3238500" y="111125"/>
            <a:ext cx="5715000" cy="61247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2800" dirty="0"/>
              <a:t>    </a:t>
            </a:r>
            <a:r>
              <a:rPr lang="en-US" sz="2800" dirty="0" smtClean="0"/>
              <a:t>By </a:t>
            </a:r>
            <a:r>
              <a:rPr lang="en-US" sz="2800" dirty="0"/>
              <a:t>means of the struggle, the </a:t>
            </a:r>
          </a:p>
          <a:p>
            <a:r>
              <a:rPr lang="en-US" sz="2800" dirty="0"/>
              <a:t>       élites are continually renewed. </a:t>
            </a:r>
          </a:p>
          <a:p>
            <a:r>
              <a:rPr lang="en-US" sz="2800" dirty="0"/>
              <a:t>        The law of selection justifies </a:t>
            </a:r>
          </a:p>
          <a:p>
            <a:r>
              <a:rPr lang="en-US" sz="2800" dirty="0"/>
              <a:t>         this incessant struggle, by </a:t>
            </a:r>
          </a:p>
          <a:p>
            <a:r>
              <a:rPr lang="en-US" sz="2800" dirty="0"/>
              <a:t>         allowing the survival of the </a:t>
            </a:r>
          </a:p>
          <a:p>
            <a:r>
              <a:rPr lang="en-US" sz="2800" dirty="0"/>
              <a:t>         fittest. Christianity is a </a:t>
            </a:r>
          </a:p>
          <a:p>
            <a:r>
              <a:rPr lang="en-US" sz="2800" dirty="0"/>
              <a:t>        rebellion against natural law, </a:t>
            </a:r>
            <a:r>
              <a:rPr lang="en-US" sz="2800" dirty="0" smtClean="0"/>
              <a:t>   a   a protest </a:t>
            </a:r>
            <a:r>
              <a:rPr lang="en-US" sz="2800" dirty="0"/>
              <a:t>against nature. Taken to </a:t>
            </a:r>
            <a:r>
              <a:rPr lang="en-US" sz="2800" dirty="0" smtClean="0"/>
              <a:t>             to its </a:t>
            </a:r>
            <a:r>
              <a:rPr lang="en-US" sz="2800" dirty="0"/>
              <a:t>logical extreme, </a:t>
            </a:r>
          </a:p>
          <a:p>
            <a:r>
              <a:rPr lang="en-US" sz="2800" dirty="0"/>
              <a:t>                 Christianity would mean</a:t>
            </a:r>
          </a:p>
          <a:p>
            <a:r>
              <a:rPr lang="en-US" sz="2800" dirty="0"/>
              <a:t>                 the systematic cultivation</a:t>
            </a:r>
          </a:p>
          <a:p>
            <a:r>
              <a:rPr lang="en-US" sz="2800" dirty="0"/>
              <a:t>                 of the human failure</a:t>
            </a:r>
            <a:r>
              <a:rPr lang="en-US" sz="2800" dirty="0" smtClean="0"/>
              <a:t>.</a:t>
            </a:r>
            <a:endParaRPr lang="en-US" sz="2800" dirty="0"/>
          </a:p>
          <a:p>
            <a:endParaRPr lang="en-US" sz="2800" dirty="0"/>
          </a:p>
          <a:p>
            <a:pPr algn="r"/>
            <a:r>
              <a:rPr lang="en-US" sz="2800" i="1" dirty="0"/>
              <a:t>Adolf Hitler</a:t>
            </a:r>
            <a:r>
              <a:rPr lang="en-US" sz="2800" dirty="0"/>
              <a:t>, 1941-1944</a:t>
            </a:r>
          </a:p>
        </p:txBody>
      </p:sp>
      <p:pic>
        <p:nvPicPr>
          <p:cNvPr id="34818" name="Picture 5" descr="Adolf Hitler transparent back.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749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829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657225" y="581025"/>
            <a:ext cx="7972425" cy="526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4800"/>
              <a:t>Defend the weak and the fatherless; uphold the cause of the poor and the oppressed. Rescue the weak and the needy; deliver them from the hand of the wicked.</a:t>
            </a:r>
          </a:p>
          <a:p>
            <a:pPr algn="r"/>
            <a:r>
              <a:rPr lang="en-US" sz="4800" i="1"/>
              <a:t>Psalm 82:3,4</a:t>
            </a:r>
          </a:p>
        </p:txBody>
      </p:sp>
    </p:spTree>
    <p:extLst>
      <p:ext uri="{BB962C8B-B14F-4D97-AF65-F5344CB8AC3E}">
        <p14:creationId xmlns:p14="http://schemas.microsoft.com/office/powerpoint/2010/main" val="972434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Imago Dei</a:t>
            </a:r>
            <a:endParaRPr lang="en-US" dirty="0"/>
          </a:p>
        </p:txBody>
      </p:sp>
      <p:sp>
        <p:nvSpPr>
          <p:cNvPr id="3" name="Content Placeholder 2"/>
          <p:cNvSpPr>
            <a:spLocks noGrp="1"/>
          </p:cNvSpPr>
          <p:nvPr>
            <p:ph idx="1"/>
          </p:nvPr>
        </p:nvSpPr>
        <p:spPr>
          <a:xfrm>
            <a:off x="40736" y="2226891"/>
            <a:ext cx="9245528" cy="4484984"/>
          </a:xfrm>
        </p:spPr>
        <p:txBody>
          <a:bodyPr>
            <a:noAutofit/>
          </a:bodyPr>
          <a:lstStyle/>
          <a:p>
            <a:r>
              <a:rPr lang="en-US" sz="2600" dirty="0">
                <a:effectLst/>
              </a:rPr>
              <a:t>The Biblical view is that humans were created by the Creator God and He cares about all humans, not just the smart, powerful and healthy, but also “the least of these brothers and sisters of mine” (Matthew 25:40 NIV, Psalm 82:3,4</a:t>
            </a:r>
            <a:r>
              <a:rPr lang="en-US" sz="2600" dirty="0" smtClean="0">
                <a:effectLst/>
              </a:rPr>
              <a:t>)</a:t>
            </a:r>
          </a:p>
          <a:p>
            <a:r>
              <a:rPr lang="en-US" sz="2600" dirty="0" smtClean="0">
                <a:effectLst/>
              </a:rPr>
              <a:t>It </a:t>
            </a:r>
            <a:r>
              <a:rPr lang="en-US" sz="2600" dirty="0">
                <a:effectLst/>
              </a:rPr>
              <a:t>is an expression </a:t>
            </a:r>
            <a:r>
              <a:rPr lang="en-US" sz="2600" dirty="0" smtClean="0">
                <a:effectLst/>
              </a:rPr>
              <a:t>of</a:t>
            </a:r>
            <a:r>
              <a:rPr lang="en-US" sz="2600" dirty="0">
                <a:effectLst/>
              </a:rPr>
              <a:t> </a:t>
            </a:r>
            <a:r>
              <a:rPr lang="en-US" sz="2600" dirty="0" smtClean="0">
                <a:effectLst/>
              </a:rPr>
              <a:t>God’s grace that he </a:t>
            </a:r>
            <a:r>
              <a:rPr lang="en-US" sz="2600" dirty="0">
                <a:effectLst/>
              </a:rPr>
              <a:t>still loves </a:t>
            </a:r>
            <a:r>
              <a:rPr lang="en-US" sz="2600" dirty="0" smtClean="0">
                <a:effectLst/>
              </a:rPr>
              <a:t>humans, despite the fact that we all exhibit the repulsive effects of sin</a:t>
            </a:r>
            <a:endParaRPr lang="en-US" sz="2600" dirty="0">
              <a:effectLst/>
            </a:endParaRPr>
          </a:p>
          <a:p>
            <a:r>
              <a:rPr lang="en-US" sz="2600" dirty="0" smtClean="0">
                <a:effectLst/>
              </a:rPr>
              <a:t>“But </a:t>
            </a:r>
            <a:r>
              <a:rPr lang="en-US" sz="2600" dirty="0">
                <a:effectLst/>
              </a:rPr>
              <a:t>God demonstrates his own love for us in this: While we were still sinners, Christ died for us</a:t>
            </a:r>
            <a:r>
              <a:rPr lang="en-US" sz="2600" dirty="0" smtClean="0">
                <a:effectLst/>
              </a:rPr>
              <a:t>.” </a:t>
            </a:r>
            <a:r>
              <a:rPr lang="en-US" sz="2600" dirty="0">
                <a:effectLst/>
              </a:rPr>
              <a:t>(Romans 5:</a:t>
            </a:r>
            <a:r>
              <a:rPr lang="en-US" sz="2600" dirty="0" smtClean="0">
                <a:effectLst/>
              </a:rPr>
              <a:t>8 NIV)</a:t>
            </a:r>
            <a:endParaRPr lang="en-US" sz="2600" dirty="0">
              <a:effectLst/>
            </a:endParaRPr>
          </a:p>
        </p:txBody>
      </p:sp>
    </p:spTree>
    <p:extLst>
      <p:ext uri="{BB962C8B-B14F-4D97-AF65-F5344CB8AC3E}">
        <p14:creationId xmlns:p14="http://schemas.microsoft.com/office/powerpoint/2010/main" val="48888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6900" y="489787"/>
            <a:ext cx="8246826" cy="5632311"/>
          </a:xfrm>
          <a:prstGeom prst="rect">
            <a:avLst/>
          </a:prstGeom>
        </p:spPr>
        <p:txBody>
          <a:bodyPr wrap="square">
            <a:spAutoFit/>
          </a:bodyPr>
          <a:lstStyle/>
          <a:p>
            <a:r>
              <a:rPr lang="en-US" sz="4000" dirty="0">
                <a:solidFill>
                  <a:srgbClr val="333333"/>
                </a:solidFill>
              </a:rPr>
              <a:t> </a:t>
            </a:r>
            <a:r>
              <a:rPr lang="en-US" sz="4000" dirty="0" smtClean="0">
                <a:solidFill>
                  <a:srgbClr val="333333"/>
                </a:solidFill>
              </a:rPr>
              <a:t>     Man </a:t>
            </a:r>
            <a:r>
              <a:rPr lang="en-US" sz="4000" dirty="0">
                <a:solidFill>
                  <a:srgbClr val="333333"/>
                </a:solidFill>
              </a:rPr>
              <a:t>in his arrogance </a:t>
            </a:r>
            <a:r>
              <a:rPr lang="en-US" sz="4000" dirty="0" smtClean="0">
                <a:solidFill>
                  <a:srgbClr val="333333"/>
                </a:solidFill>
              </a:rPr>
              <a:t>thinks </a:t>
            </a:r>
          </a:p>
          <a:p>
            <a:r>
              <a:rPr lang="en-US" sz="4000" dirty="0">
                <a:solidFill>
                  <a:srgbClr val="333333"/>
                </a:solidFill>
              </a:rPr>
              <a:t> </a:t>
            </a:r>
            <a:r>
              <a:rPr lang="en-US" sz="4000" dirty="0" smtClean="0">
                <a:solidFill>
                  <a:srgbClr val="333333"/>
                </a:solidFill>
              </a:rPr>
              <a:t>                himself </a:t>
            </a:r>
            <a:r>
              <a:rPr lang="en-US" sz="4000" dirty="0">
                <a:solidFill>
                  <a:srgbClr val="333333"/>
                </a:solidFill>
              </a:rPr>
              <a:t>a great work </a:t>
            </a:r>
            <a:endParaRPr lang="en-US" sz="4000" dirty="0" smtClean="0">
              <a:solidFill>
                <a:srgbClr val="333333"/>
              </a:solidFill>
            </a:endParaRPr>
          </a:p>
          <a:p>
            <a:r>
              <a:rPr lang="en-US" sz="4000" dirty="0">
                <a:solidFill>
                  <a:srgbClr val="333333"/>
                </a:solidFill>
              </a:rPr>
              <a:t> </a:t>
            </a:r>
            <a:r>
              <a:rPr lang="en-US" sz="4000" dirty="0" smtClean="0">
                <a:solidFill>
                  <a:srgbClr val="333333"/>
                </a:solidFill>
              </a:rPr>
              <a:t>                   worthy </a:t>
            </a:r>
            <a:r>
              <a:rPr lang="en-US" sz="4000" dirty="0">
                <a:solidFill>
                  <a:srgbClr val="333333"/>
                </a:solidFill>
              </a:rPr>
              <a:t>the </a:t>
            </a:r>
            <a:endParaRPr lang="en-US" sz="4000" dirty="0" smtClean="0">
              <a:solidFill>
                <a:srgbClr val="333333"/>
              </a:solidFill>
            </a:endParaRPr>
          </a:p>
          <a:p>
            <a:r>
              <a:rPr lang="en-US" sz="4000" dirty="0">
                <a:solidFill>
                  <a:srgbClr val="333333"/>
                </a:solidFill>
              </a:rPr>
              <a:t> </a:t>
            </a:r>
            <a:r>
              <a:rPr lang="en-US" sz="4000" dirty="0" smtClean="0">
                <a:solidFill>
                  <a:srgbClr val="333333"/>
                </a:solidFill>
              </a:rPr>
              <a:t>                      interposition </a:t>
            </a:r>
            <a:r>
              <a:rPr lang="en-US" sz="4000" dirty="0">
                <a:solidFill>
                  <a:srgbClr val="333333"/>
                </a:solidFill>
              </a:rPr>
              <a:t>of a </a:t>
            </a:r>
            <a:endParaRPr lang="en-US" sz="4000" dirty="0" smtClean="0">
              <a:solidFill>
                <a:srgbClr val="333333"/>
              </a:solidFill>
            </a:endParaRPr>
          </a:p>
          <a:p>
            <a:r>
              <a:rPr lang="en-US" sz="4000" dirty="0">
                <a:solidFill>
                  <a:srgbClr val="333333"/>
                </a:solidFill>
              </a:rPr>
              <a:t> </a:t>
            </a:r>
            <a:r>
              <a:rPr lang="en-US" sz="4000" dirty="0" smtClean="0">
                <a:solidFill>
                  <a:srgbClr val="333333"/>
                </a:solidFill>
              </a:rPr>
              <a:t>                      deity </a:t>
            </a:r>
            <a:r>
              <a:rPr lang="en-US" sz="4000" dirty="0">
                <a:solidFill>
                  <a:srgbClr val="333333"/>
                </a:solidFill>
              </a:rPr>
              <a:t>(sic), more </a:t>
            </a:r>
            <a:endParaRPr lang="en-US" sz="4000" dirty="0" smtClean="0">
              <a:solidFill>
                <a:srgbClr val="333333"/>
              </a:solidFill>
            </a:endParaRPr>
          </a:p>
          <a:p>
            <a:r>
              <a:rPr lang="en-US" sz="4000" dirty="0">
                <a:solidFill>
                  <a:srgbClr val="333333"/>
                </a:solidFill>
              </a:rPr>
              <a:t> </a:t>
            </a:r>
            <a:r>
              <a:rPr lang="en-US" sz="4000" dirty="0" smtClean="0">
                <a:solidFill>
                  <a:srgbClr val="333333"/>
                </a:solidFill>
              </a:rPr>
              <a:t>                      humble </a:t>
            </a:r>
            <a:r>
              <a:rPr lang="en-US" sz="4000" dirty="0">
                <a:solidFill>
                  <a:srgbClr val="333333"/>
                </a:solidFill>
              </a:rPr>
              <a:t>&amp; I believe </a:t>
            </a:r>
            <a:endParaRPr lang="en-US" sz="4000" dirty="0" smtClean="0">
              <a:solidFill>
                <a:srgbClr val="333333"/>
              </a:solidFill>
            </a:endParaRPr>
          </a:p>
          <a:p>
            <a:r>
              <a:rPr lang="en-US" sz="4000" dirty="0">
                <a:solidFill>
                  <a:srgbClr val="333333"/>
                </a:solidFill>
              </a:rPr>
              <a:t> </a:t>
            </a:r>
            <a:r>
              <a:rPr lang="en-US" sz="4000" dirty="0" smtClean="0">
                <a:solidFill>
                  <a:srgbClr val="333333"/>
                </a:solidFill>
              </a:rPr>
              <a:t>                    truer </a:t>
            </a:r>
            <a:r>
              <a:rPr lang="en-US" sz="4000" dirty="0">
                <a:solidFill>
                  <a:srgbClr val="333333"/>
                </a:solidFill>
              </a:rPr>
              <a:t>to consider him </a:t>
            </a:r>
            <a:endParaRPr lang="en-US" sz="4000" dirty="0" smtClean="0">
              <a:solidFill>
                <a:srgbClr val="333333"/>
              </a:solidFill>
            </a:endParaRPr>
          </a:p>
          <a:p>
            <a:r>
              <a:rPr lang="en-US" sz="4000" dirty="0">
                <a:solidFill>
                  <a:srgbClr val="333333"/>
                </a:solidFill>
              </a:rPr>
              <a:t> </a:t>
            </a:r>
            <a:r>
              <a:rPr lang="en-US" sz="4000" dirty="0" smtClean="0">
                <a:solidFill>
                  <a:srgbClr val="333333"/>
                </a:solidFill>
              </a:rPr>
              <a:t>                      created </a:t>
            </a:r>
            <a:r>
              <a:rPr lang="en-US" sz="4000" dirty="0">
                <a:solidFill>
                  <a:srgbClr val="333333"/>
                </a:solidFill>
              </a:rPr>
              <a:t>from animals</a:t>
            </a:r>
            <a:r>
              <a:rPr lang="en-US" sz="4000" dirty="0" smtClean="0">
                <a:solidFill>
                  <a:srgbClr val="333333"/>
                </a:solidFill>
              </a:rPr>
              <a:t>.</a:t>
            </a:r>
            <a:endParaRPr lang="en-US" sz="4000" dirty="0">
              <a:solidFill>
                <a:srgbClr val="333333"/>
              </a:solidFill>
            </a:endParaRPr>
          </a:p>
          <a:p>
            <a:pPr algn="r"/>
            <a:r>
              <a:rPr lang="en-US" sz="4000" i="1" dirty="0" smtClean="0">
                <a:solidFill>
                  <a:srgbClr val="333333"/>
                </a:solidFill>
              </a:rPr>
              <a:t>Charles Darwin</a:t>
            </a:r>
            <a:r>
              <a:rPr lang="en-US" sz="4000" i="1" dirty="0">
                <a:solidFill>
                  <a:srgbClr val="333333"/>
                </a:solidFill>
              </a:rPr>
              <a:t>, </a:t>
            </a:r>
            <a:r>
              <a:rPr lang="en-US" sz="4000" i="1" dirty="0" smtClean="0">
                <a:solidFill>
                  <a:srgbClr val="333333"/>
                </a:solidFill>
              </a:rPr>
              <a:t>1838</a:t>
            </a:r>
            <a:endParaRPr lang="en-US" sz="4000" i="1" dirty="0">
              <a:solidFill>
                <a:srgbClr val="333333"/>
              </a:solidFill>
            </a:endParaRPr>
          </a:p>
        </p:txBody>
      </p:sp>
      <p:pic>
        <p:nvPicPr>
          <p:cNvPr id="6" name="Picture 5" descr="Charles Darwin - clear back-1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6520"/>
            <a:ext cx="4064000" cy="5491480"/>
          </a:xfrm>
          <a:prstGeom prst="rect">
            <a:avLst/>
          </a:prstGeom>
        </p:spPr>
      </p:pic>
    </p:spTree>
    <p:extLst>
      <p:ext uri="{BB962C8B-B14F-4D97-AF65-F5344CB8AC3E}">
        <p14:creationId xmlns:p14="http://schemas.microsoft.com/office/powerpoint/2010/main" val="4068850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les Darwin - clear back-1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6520"/>
            <a:ext cx="4064000" cy="5491480"/>
          </a:xfrm>
          <a:prstGeom prst="rect">
            <a:avLst/>
          </a:prstGeom>
        </p:spPr>
      </p:pic>
      <p:sp>
        <p:nvSpPr>
          <p:cNvPr id="4" name="Rectangle 3"/>
          <p:cNvSpPr/>
          <p:nvPr/>
        </p:nvSpPr>
        <p:spPr>
          <a:xfrm>
            <a:off x="329885" y="131969"/>
            <a:ext cx="8544022" cy="6494086"/>
          </a:xfrm>
          <a:prstGeom prst="rect">
            <a:avLst/>
          </a:prstGeom>
        </p:spPr>
        <p:txBody>
          <a:bodyPr wrap="square">
            <a:spAutoFit/>
          </a:bodyPr>
          <a:lstStyle/>
          <a:p>
            <a:r>
              <a:rPr lang="en-US" sz="2600" dirty="0" smtClean="0">
                <a:solidFill>
                  <a:srgbClr val="333333"/>
                </a:solidFill>
              </a:rPr>
              <a:t>At </a:t>
            </a:r>
            <a:r>
              <a:rPr lang="en-US" sz="2600" dirty="0">
                <a:solidFill>
                  <a:srgbClr val="333333"/>
                </a:solidFill>
              </a:rPr>
              <a:t>some future period, not very distant as measured by centuries, the </a:t>
            </a:r>
            <a:r>
              <a:rPr lang="en-US" sz="2600" dirty="0" err="1">
                <a:solidFill>
                  <a:srgbClr val="333333"/>
                </a:solidFill>
              </a:rPr>
              <a:t>civilised</a:t>
            </a:r>
            <a:r>
              <a:rPr lang="en-US" sz="2600" dirty="0">
                <a:solidFill>
                  <a:srgbClr val="333333"/>
                </a:solidFill>
              </a:rPr>
              <a:t> races of man will almost certainly exterminate, and replace, the savage races throughout </a:t>
            </a:r>
            <a:endParaRPr lang="en-US" sz="2600" dirty="0" smtClean="0">
              <a:solidFill>
                <a:srgbClr val="333333"/>
              </a:solidFill>
            </a:endParaRPr>
          </a:p>
          <a:p>
            <a:r>
              <a:rPr lang="en-US" sz="2600" dirty="0">
                <a:solidFill>
                  <a:srgbClr val="333333"/>
                </a:solidFill>
              </a:rPr>
              <a:t> </a:t>
            </a:r>
            <a:r>
              <a:rPr lang="en-US" sz="2600" dirty="0" smtClean="0">
                <a:solidFill>
                  <a:srgbClr val="333333"/>
                </a:solidFill>
              </a:rPr>
              <a:t>                            the world</a:t>
            </a:r>
            <a:r>
              <a:rPr lang="en-US" sz="2600" dirty="0">
                <a:solidFill>
                  <a:srgbClr val="333333"/>
                </a:solidFill>
              </a:rPr>
              <a:t>. At the same time the </a:t>
            </a:r>
            <a:endParaRPr lang="en-US" sz="2600" dirty="0" smtClean="0">
              <a:solidFill>
                <a:srgbClr val="333333"/>
              </a:solidFill>
            </a:endParaRPr>
          </a:p>
          <a:p>
            <a:r>
              <a:rPr lang="en-US" sz="2600" dirty="0">
                <a:solidFill>
                  <a:srgbClr val="333333"/>
                </a:solidFill>
              </a:rPr>
              <a:t> </a:t>
            </a:r>
            <a:r>
              <a:rPr lang="en-US" sz="2600" dirty="0" smtClean="0">
                <a:solidFill>
                  <a:srgbClr val="333333"/>
                </a:solidFill>
              </a:rPr>
              <a:t>                               anthropomorphous </a:t>
            </a:r>
            <a:r>
              <a:rPr lang="en-US" sz="2600" dirty="0">
                <a:solidFill>
                  <a:srgbClr val="333333"/>
                </a:solidFill>
              </a:rPr>
              <a:t>apes, as Professor </a:t>
            </a:r>
            <a:endParaRPr lang="en-US" sz="2600" dirty="0" smtClean="0">
              <a:solidFill>
                <a:srgbClr val="333333"/>
              </a:solidFill>
            </a:endParaRPr>
          </a:p>
          <a:p>
            <a:r>
              <a:rPr lang="en-US" sz="2600" dirty="0">
                <a:solidFill>
                  <a:srgbClr val="333333"/>
                </a:solidFill>
              </a:rPr>
              <a:t> </a:t>
            </a:r>
            <a:r>
              <a:rPr lang="en-US" sz="2600" dirty="0" smtClean="0">
                <a:solidFill>
                  <a:srgbClr val="333333"/>
                </a:solidFill>
              </a:rPr>
              <a:t>                                   </a:t>
            </a:r>
            <a:r>
              <a:rPr lang="en-US" sz="2600" dirty="0" err="1" smtClean="0">
                <a:solidFill>
                  <a:srgbClr val="333333"/>
                </a:solidFill>
              </a:rPr>
              <a:t>Schaaffhausen</a:t>
            </a:r>
            <a:r>
              <a:rPr lang="en-US" sz="2600" dirty="0" smtClean="0">
                <a:solidFill>
                  <a:srgbClr val="333333"/>
                </a:solidFill>
              </a:rPr>
              <a:t> </a:t>
            </a:r>
            <a:r>
              <a:rPr lang="en-US" sz="2600" dirty="0">
                <a:solidFill>
                  <a:srgbClr val="333333"/>
                </a:solidFill>
              </a:rPr>
              <a:t>has remarked, will no </a:t>
            </a:r>
            <a:endParaRPr lang="en-US" sz="2600" dirty="0" smtClean="0">
              <a:solidFill>
                <a:srgbClr val="333333"/>
              </a:solidFill>
            </a:endParaRPr>
          </a:p>
          <a:p>
            <a:r>
              <a:rPr lang="en-US" sz="2600" dirty="0">
                <a:solidFill>
                  <a:srgbClr val="333333"/>
                </a:solidFill>
              </a:rPr>
              <a:t> </a:t>
            </a:r>
            <a:r>
              <a:rPr lang="en-US" sz="2600" dirty="0" smtClean="0">
                <a:solidFill>
                  <a:srgbClr val="333333"/>
                </a:solidFill>
              </a:rPr>
              <a:t>                                    doubt </a:t>
            </a:r>
            <a:r>
              <a:rPr lang="en-US" sz="2600" dirty="0">
                <a:solidFill>
                  <a:srgbClr val="333333"/>
                </a:solidFill>
              </a:rPr>
              <a:t>be exterminated. The break </a:t>
            </a:r>
            <a:endParaRPr lang="en-US" sz="2600" dirty="0" smtClean="0">
              <a:solidFill>
                <a:srgbClr val="333333"/>
              </a:solidFill>
            </a:endParaRPr>
          </a:p>
          <a:p>
            <a:r>
              <a:rPr lang="en-US" sz="2600" dirty="0">
                <a:solidFill>
                  <a:srgbClr val="333333"/>
                </a:solidFill>
              </a:rPr>
              <a:t> </a:t>
            </a:r>
            <a:r>
              <a:rPr lang="en-US" sz="2600" dirty="0" smtClean="0">
                <a:solidFill>
                  <a:srgbClr val="333333"/>
                </a:solidFill>
              </a:rPr>
              <a:t>                                     between </a:t>
            </a:r>
            <a:r>
              <a:rPr lang="en-US" sz="2600" dirty="0">
                <a:solidFill>
                  <a:srgbClr val="333333"/>
                </a:solidFill>
              </a:rPr>
              <a:t>man and his nearest allies </a:t>
            </a:r>
            <a:endParaRPr lang="en-US" sz="2600" dirty="0" smtClean="0">
              <a:solidFill>
                <a:srgbClr val="333333"/>
              </a:solidFill>
            </a:endParaRPr>
          </a:p>
          <a:p>
            <a:r>
              <a:rPr lang="en-US" sz="2600" dirty="0">
                <a:solidFill>
                  <a:srgbClr val="333333"/>
                </a:solidFill>
              </a:rPr>
              <a:t> </a:t>
            </a:r>
            <a:r>
              <a:rPr lang="en-US" sz="2600" dirty="0" smtClean="0">
                <a:solidFill>
                  <a:srgbClr val="333333"/>
                </a:solidFill>
              </a:rPr>
              <a:t>                                    will </a:t>
            </a:r>
            <a:r>
              <a:rPr lang="en-US" sz="2600" dirty="0">
                <a:solidFill>
                  <a:srgbClr val="333333"/>
                </a:solidFill>
              </a:rPr>
              <a:t>then be wider, for it </a:t>
            </a:r>
            <a:r>
              <a:rPr lang="en-US" sz="2600" dirty="0" smtClean="0">
                <a:solidFill>
                  <a:srgbClr val="333333"/>
                </a:solidFill>
              </a:rPr>
              <a:t>will </a:t>
            </a:r>
          </a:p>
          <a:p>
            <a:r>
              <a:rPr lang="en-US" sz="2600" dirty="0">
                <a:solidFill>
                  <a:srgbClr val="333333"/>
                </a:solidFill>
              </a:rPr>
              <a:t> </a:t>
            </a:r>
            <a:r>
              <a:rPr lang="en-US" sz="2600" dirty="0" smtClean="0">
                <a:solidFill>
                  <a:srgbClr val="333333"/>
                </a:solidFill>
              </a:rPr>
              <a:t>                                    intervene between </a:t>
            </a:r>
            <a:r>
              <a:rPr lang="en-US" sz="2600" dirty="0">
                <a:solidFill>
                  <a:srgbClr val="333333"/>
                </a:solidFill>
              </a:rPr>
              <a:t>man in a more </a:t>
            </a:r>
            <a:endParaRPr lang="en-US" sz="2600" dirty="0" smtClean="0">
              <a:solidFill>
                <a:srgbClr val="333333"/>
              </a:solidFill>
            </a:endParaRPr>
          </a:p>
          <a:p>
            <a:r>
              <a:rPr lang="en-US" sz="2600" dirty="0">
                <a:solidFill>
                  <a:srgbClr val="333333"/>
                </a:solidFill>
              </a:rPr>
              <a:t> </a:t>
            </a:r>
            <a:r>
              <a:rPr lang="en-US" sz="2600" dirty="0" smtClean="0">
                <a:solidFill>
                  <a:srgbClr val="333333"/>
                </a:solidFill>
              </a:rPr>
              <a:t>                                   </a:t>
            </a:r>
            <a:r>
              <a:rPr lang="en-US" sz="2600" dirty="0" err="1" smtClean="0">
                <a:solidFill>
                  <a:srgbClr val="333333"/>
                </a:solidFill>
              </a:rPr>
              <a:t>civilised</a:t>
            </a:r>
            <a:r>
              <a:rPr lang="en-US" sz="2600" dirty="0" smtClean="0">
                <a:solidFill>
                  <a:srgbClr val="333333"/>
                </a:solidFill>
              </a:rPr>
              <a:t> </a:t>
            </a:r>
            <a:r>
              <a:rPr lang="en-US" sz="2600" dirty="0">
                <a:solidFill>
                  <a:srgbClr val="333333"/>
                </a:solidFill>
              </a:rPr>
              <a:t>state, </a:t>
            </a:r>
            <a:r>
              <a:rPr lang="en-US" sz="2600" dirty="0" smtClean="0">
                <a:solidFill>
                  <a:srgbClr val="333333"/>
                </a:solidFill>
              </a:rPr>
              <a:t>as </a:t>
            </a:r>
            <a:r>
              <a:rPr lang="en-US" sz="2600" dirty="0">
                <a:solidFill>
                  <a:srgbClr val="333333"/>
                </a:solidFill>
              </a:rPr>
              <a:t>we may hope, </a:t>
            </a:r>
            <a:r>
              <a:rPr lang="en-US" sz="2600" dirty="0" smtClean="0">
                <a:solidFill>
                  <a:srgbClr val="333333"/>
                </a:solidFill>
              </a:rPr>
              <a:t>even</a:t>
            </a:r>
          </a:p>
          <a:p>
            <a:r>
              <a:rPr lang="en-US" sz="2600" dirty="0">
                <a:solidFill>
                  <a:srgbClr val="333333"/>
                </a:solidFill>
              </a:rPr>
              <a:t> </a:t>
            </a:r>
            <a:r>
              <a:rPr lang="en-US" sz="2600" dirty="0" smtClean="0">
                <a:solidFill>
                  <a:srgbClr val="333333"/>
                </a:solidFill>
              </a:rPr>
              <a:t>                                   </a:t>
            </a:r>
            <a:r>
              <a:rPr lang="en-US" sz="2600" dirty="0">
                <a:solidFill>
                  <a:srgbClr val="333333"/>
                </a:solidFill>
              </a:rPr>
              <a:t>than the </a:t>
            </a:r>
            <a:r>
              <a:rPr lang="en-US" sz="2600" dirty="0" smtClean="0">
                <a:solidFill>
                  <a:srgbClr val="333333"/>
                </a:solidFill>
              </a:rPr>
              <a:t>Caucasian</a:t>
            </a:r>
            <a:r>
              <a:rPr lang="en-US" sz="2600" dirty="0">
                <a:solidFill>
                  <a:srgbClr val="333333"/>
                </a:solidFill>
              </a:rPr>
              <a:t>, and some ape as </a:t>
            </a:r>
            <a:endParaRPr lang="en-US" sz="2600" dirty="0" smtClean="0">
              <a:solidFill>
                <a:srgbClr val="333333"/>
              </a:solidFill>
            </a:endParaRPr>
          </a:p>
          <a:p>
            <a:r>
              <a:rPr lang="en-US" sz="2600" dirty="0">
                <a:solidFill>
                  <a:srgbClr val="333333"/>
                </a:solidFill>
              </a:rPr>
              <a:t> </a:t>
            </a:r>
            <a:r>
              <a:rPr lang="en-US" sz="2600" dirty="0" smtClean="0">
                <a:solidFill>
                  <a:srgbClr val="333333"/>
                </a:solidFill>
              </a:rPr>
              <a:t>                                     low </a:t>
            </a:r>
            <a:r>
              <a:rPr lang="en-US" sz="2600" dirty="0">
                <a:solidFill>
                  <a:srgbClr val="333333"/>
                </a:solidFill>
              </a:rPr>
              <a:t>as a </a:t>
            </a:r>
            <a:r>
              <a:rPr lang="en-US" sz="2600" dirty="0" smtClean="0">
                <a:solidFill>
                  <a:srgbClr val="333333"/>
                </a:solidFill>
              </a:rPr>
              <a:t>baboon</a:t>
            </a:r>
            <a:r>
              <a:rPr lang="en-US" sz="2600" dirty="0">
                <a:solidFill>
                  <a:srgbClr val="333333"/>
                </a:solidFill>
              </a:rPr>
              <a:t>, instead of as now </a:t>
            </a:r>
            <a:endParaRPr lang="en-US" sz="2600" dirty="0" smtClean="0">
              <a:solidFill>
                <a:srgbClr val="333333"/>
              </a:solidFill>
            </a:endParaRPr>
          </a:p>
          <a:p>
            <a:r>
              <a:rPr lang="en-US" sz="2600" dirty="0">
                <a:solidFill>
                  <a:srgbClr val="333333"/>
                </a:solidFill>
              </a:rPr>
              <a:t> </a:t>
            </a:r>
            <a:r>
              <a:rPr lang="en-US" sz="2600" dirty="0" smtClean="0">
                <a:solidFill>
                  <a:srgbClr val="333333"/>
                </a:solidFill>
              </a:rPr>
              <a:t>                                      between the negro </a:t>
            </a:r>
            <a:r>
              <a:rPr lang="en-US" sz="2600" dirty="0">
                <a:solidFill>
                  <a:srgbClr val="333333"/>
                </a:solidFill>
              </a:rPr>
              <a:t>or Australian </a:t>
            </a:r>
            <a:endParaRPr lang="en-US" sz="2600" dirty="0" smtClean="0">
              <a:solidFill>
                <a:srgbClr val="333333"/>
              </a:solidFill>
            </a:endParaRPr>
          </a:p>
          <a:p>
            <a:r>
              <a:rPr lang="en-US" sz="2600" dirty="0">
                <a:solidFill>
                  <a:srgbClr val="333333"/>
                </a:solidFill>
              </a:rPr>
              <a:t> </a:t>
            </a:r>
            <a:r>
              <a:rPr lang="en-US" sz="2600" dirty="0" smtClean="0">
                <a:solidFill>
                  <a:srgbClr val="333333"/>
                </a:solidFill>
              </a:rPr>
              <a:t>                                       and </a:t>
            </a:r>
            <a:r>
              <a:rPr lang="en-US" sz="2600" dirty="0">
                <a:solidFill>
                  <a:srgbClr val="333333"/>
                </a:solidFill>
              </a:rPr>
              <a:t>the gorilla</a:t>
            </a:r>
            <a:r>
              <a:rPr lang="en-US" sz="2600" dirty="0" smtClean="0">
                <a:solidFill>
                  <a:srgbClr val="333333"/>
                </a:solidFill>
              </a:rPr>
              <a:t>.</a:t>
            </a:r>
          </a:p>
          <a:p>
            <a:pPr algn="r"/>
            <a:r>
              <a:rPr lang="en-US" sz="2600" i="1" dirty="0" smtClean="0">
                <a:solidFill>
                  <a:srgbClr val="333333"/>
                </a:solidFill>
              </a:rPr>
              <a:t>Charles Darwin, 1882</a:t>
            </a:r>
            <a:endParaRPr lang="en-US" sz="2600" i="1" dirty="0">
              <a:solidFill>
                <a:srgbClr val="333333"/>
              </a:solidFill>
            </a:endParaRPr>
          </a:p>
        </p:txBody>
      </p:sp>
    </p:spTree>
    <p:extLst>
      <p:ext uri="{BB962C8B-B14F-4D97-AF65-F5344CB8AC3E}">
        <p14:creationId xmlns:p14="http://schemas.microsoft.com/office/powerpoint/2010/main" val="3233567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41531" y="826173"/>
            <a:ext cx="7589080" cy="5509200"/>
          </a:xfrm>
          <a:prstGeom prst="rect">
            <a:avLst/>
          </a:prstGeom>
        </p:spPr>
        <p:txBody>
          <a:bodyPr wrap="square">
            <a:spAutoFit/>
          </a:bodyPr>
          <a:lstStyle/>
          <a:p>
            <a:r>
              <a:rPr lang="en-US" sz="4400" dirty="0"/>
              <a:t>From one man he made all the nations, that they should inhabit the whole earth; and he marked out their appointed times in history and the boundaries of their lands.</a:t>
            </a:r>
            <a:r>
              <a:rPr lang="en-US" sz="4400" dirty="0" smtClean="0"/>
              <a:t> </a:t>
            </a:r>
          </a:p>
          <a:p>
            <a:pPr algn="r"/>
            <a:r>
              <a:rPr lang="en-US" sz="4400" dirty="0" smtClean="0"/>
              <a:t>Acts 17:26 NIV</a:t>
            </a:r>
            <a:endParaRPr lang="en-US" sz="4400" dirty="0"/>
          </a:p>
        </p:txBody>
      </p:sp>
    </p:spTree>
    <p:extLst>
      <p:ext uri="{BB962C8B-B14F-4D97-AF65-F5344CB8AC3E}">
        <p14:creationId xmlns:p14="http://schemas.microsoft.com/office/powerpoint/2010/main" val="3465414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832" y="1055660"/>
            <a:ext cx="7711484" cy="4093428"/>
          </a:xfrm>
          <a:prstGeom prst="rect">
            <a:avLst/>
          </a:prstGeom>
        </p:spPr>
        <p:txBody>
          <a:bodyPr wrap="square">
            <a:spAutoFit/>
          </a:bodyPr>
          <a:lstStyle/>
          <a:p>
            <a:r>
              <a:rPr lang="en-US" sz="5400" dirty="0" smtClean="0"/>
              <a:t>Man </a:t>
            </a:r>
            <a:r>
              <a:rPr lang="en-US" sz="5400" dirty="0"/>
              <a:t>is the result of a purposeless and natural process that did not have him in mind</a:t>
            </a:r>
            <a:r>
              <a:rPr lang="en-US" sz="5400" dirty="0" smtClean="0"/>
              <a:t>.</a:t>
            </a:r>
          </a:p>
          <a:p>
            <a:pPr algn="r"/>
            <a:r>
              <a:rPr lang="en-US" sz="4400" i="1" dirty="0" smtClean="0"/>
              <a:t>George </a:t>
            </a:r>
            <a:r>
              <a:rPr lang="en-US" sz="4400" i="1" dirty="0"/>
              <a:t>Gaylord </a:t>
            </a:r>
            <a:r>
              <a:rPr lang="en-US" sz="4400" i="1" dirty="0" smtClean="0"/>
              <a:t>Simpson</a:t>
            </a:r>
            <a:endParaRPr lang="en-US" sz="4400" i="1" dirty="0"/>
          </a:p>
        </p:txBody>
      </p:sp>
    </p:spTree>
    <p:extLst>
      <p:ext uri="{BB962C8B-B14F-4D97-AF65-F5344CB8AC3E}">
        <p14:creationId xmlns:p14="http://schemas.microsoft.com/office/powerpoint/2010/main" val="3869399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0396" y="576245"/>
            <a:ext cx="7899400" cy="6001643"/>
          </a:xfrm>
          <a:prstGeom prst="rect">
            <a:avLst/>
          </a:prstGeom>
        </p:spPr>
        <p:txBody>
          <a:bodyPr wrap="square">
            <a:spAutoFit/>
          </a:bodyPr>
          <a:lstStyle/>
          <a:p>
            <a:r>
              <a:rPr lang="en-US" sz="4800" dirty="0" smtClean="0">
                <a:solidFill>
                  <a:srgbClr val="333333"/>
                </a:solidFill>
              </a:rPr>
              <a:t>[</a:t>
            </a:r>
            <a:r>
              <a:rPr lang="en-US" sz="4800" dirty="0">
                <a:solidFill>
                  <a:srgbClr val="333333"/>
                </a:solidFill>
              </a:rPr>
              <a:t>A]n evolutionary perspective denies that humans are different in kind from other animals; and one cannot reasonably make distinctions in morals where none exist in fact</a:t>
            </a:r>
            <a:r>
              <a:rPr lang="en-US" sz="4800" dirty="0" smtClean="0">
                <a:solidFill>
                  <a:srgbClr val="333333"/>
                </a:solidFill>
              </a:rPr>
              <a:t>.</a:t>
            </a:r>
            <a:endParaRPr lang="en-US" sz="4800" dirty="0">
              <a:solidFill>
                <a:srgbClr val="333333"/>
              </a:solidFill>
            </a:endParaRPr>
          </a:p>
          <a:p>
            <a:pPr algn="r"/>
            <a:r>
              <a:rPr lang="en-US" sz="4800" i="1" dirty="0" smtClean="0">
                <a:solidFill>
                  <a:srgbClr val="333333"/>
                </a:solidFill>
              </a:rPr>
              <a:t>James </a:t>
            </a:r>
            <a:r>
              <a:rPr lang="en-US" sz="4800" i="1" dirty="0" err="1" smtClean="0">
                <a:solidFill>
                  <a:srgbClr val="333333"/>
                </a:solidFill>
              </a:rPr>
              <a:t>Rachels</a:t>
            </a:r>
            <a:r>
              <a:rPr lang="en-US" sz="4800" i="1" dirty="0" smtClean="0">
                <a:solidFill>
                  <a:srgbClr val="333333"/>
                </a:solidFill>
              </a:rPr>
              <a:t>, 1990</a:t>
            </a:r>
            <a:endParaRPr lang="en-US" sz="4800" i="1" dirty="0">
              <a:solidFill>
                <a:srgbClr val="333333"/>
              </a:solidFill>
            </a:endParaRPr>
          </a:p>
        </p:txBody>
      </p:sp>
    </p:spTree>
    <p:extLst>
      <p:ext uri="{BB962C8B-B14F-4D97-AF65-F5344CB8AC3E}">
        <p14:creationId xmlns:p14="http://schemas.microsoft.com/office/powerpoint/2010/main" val="36261848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7400" y="368300"/>
            <a:ext cx="8013700" cy="5632312"/>
          </a:xfrm>
          <a:prstGeom prst="rect">
            <a:avLst/>
          </a:prstGeom>
        </p:spPr>
        <p:txBody>
          <a:bodyPr wrap="square">
            <a:spAutoFit/>
          </a:bodyPr>
          <a:lstStyle/>
          <a:p>
            <a:r>
              <a:rPr lang="en-US" sz="3600" dirty="0" smtClean="0">
                <a:solidFill>
                  <a:srgbClr val="333333"/>
                </a:solidFill>
              </a:rPr>
              <a:t>If </a:t>
            </a:r>
            <a:r>
              <a:rPr lang="en-US" sz="3600" dirty="0">
                <a:solidFill>
                  <a:srgbClr val="333333"/>
                </a:solidFill>
              </a:rPr>
              <a:t>we compare a severely defective human infant with a nonhuman animal, a dog or a pig, for example, we will often find the nonhuman to have superior capacities, both actual and potential, for rationality, self consciousness, communication, and anything else that can plausibly be considered morally significant</a:t>
            </a:r>
            <a:r>
              <a:rPr lang="en-US" sz="3600" dirty="0" smtClean="0">
                <a:solidFill>
                  <a:srgbClr val="333333"/>
                </a:solidFill>
              </a:rPr>
              <a:t>.</a:t>
            </a:r>
          </a:p>
          <a:p>
            <a:pPr algn="r"/>
            <a:r>
              <a:rPr lang="en-US" sz="3600" i="1" dirty="0" smtClean="0">
                <a:solidFill>
                  <a:srgbClr val="333333"/>
                </a:solidFill>
              </a:rPr>
              <a:t>Peter Singer, 1983</a:t>
            </a:r>
            <a:endParaRPr lang="en-US" sz="3600" i="1" dirty="0">
              <a:solidFill>
                <a:srgbClr val="333333"/>
              </a:solidFill>
            </a:endParaRPr>
          </a:p>
        </p:txBody>
      </p:sp>
    </p:spTree>
    <p:extLst>
      <p:ext uri="{BB962C8B-B14F-4D97-AF65-F5344CB8AC3E}">
        <p14:creationId xmlns:p14="http://schemas.microsoft.com/office/powerpoint/2010/main" val="1549035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Singer’s Logic</a:t>
            </a:r>
            <a:endParaRPr lang="en-US" dirty="0"/>
          </a:p>
        </p:txBody>
      </p:sp>
      <p:sp>
        <p:nvSpPr>
          <p:cNvPr id="3" name="Content Placeholder 2"/>
          <p:cNvSpPr>
            <a:spLocks noGrp="1"/>
          </p:cNvSpPr>
          <p:nvPr>
            <p:ph idx="1"/>
          </p:nvPr>
        </p:nvSpPr>
        <p:spPr>
          <a:xfrm>
            <a:off x="448294" y="2045444"/>
            <a:ext cx="8407400" cy="4713585"/>
          </a:xfrm>
        </p:spPr>
        <p:txBody>
          <a:bodyPr>
            <a:noAutofit/>
          </a:bodyPr>
          <a:lstStyle/>
          <a:p>
            <a:r>
              <a:rPr lang="en-US" sz="3200" dirty="0" smtClean="0">
                <a:effectLst/>
              </a:rPr>
              <a:t>Darwinism: </a:t>
            </a:r>
            <a:r>
              <a:rPr lang="en-US" sz="3200" dirty="0">
                <a:effectLst/>
              </a:rPr>
              <a:t>humans are animals with no special status in the </a:t>
            </a:r>
            <a:r>
              <a:rPr lang="en-US" sz="3200" dirty="0" smtClean="0">
                <a:effectLst/>
              </a:rPr>
              <a:t>creation</a:t>
            </a:r>
          </a:p>
          <a:p>
            <a:r>
              <a:rPr lang="en-US" sz="3200" dirty="0">
                <a:effectLst/>
              </a:rPr>
              <a:t>T</a:t>
            </a:r>
            <a:r>
              <a:rPr lang="en-US" sz="3200" dirty="0" smtClean="0">
                <a:effectLst/>
              </a:rPr>
              <a:t>he </a:t>
            </a:r>
            <a:r>
              <a:rPr lang="en-US" sz="3200" dirty="0">
                <a:effectLst/>
              </a:rPr>
              <a:t>basis for human value and </a:t>
            </a:r>
            <a:r>
              <a:rPr lang="en-US" sz="3200" dirty="0" smtClean="0">
                <a:effectLst/>
              </a:rPr>
              <a:t>dignity is not rooted in their nature</a:t>
            </a:r>
          </a:p>
          <a:p>
            <a:r>
              <a:rPr lang="en-US" sz="3200" dirty="0" smtClean="0">
                <a:effectLst/>
              </a:rPr>
              <a:t>Human rights are rooted in a variable quality called “personhood” related to their </a:t>
            </a:r>
            <a:r>
              <a:rPr lang="en-US" sz="3200" dirty="0">
                <a:effectLst/>
              </a:rPr>
              <a:t>awareness or </a:t>
            </a:r>
            <a:r>
              <a:rPr lang="en-US" sz="3200" dirty="0" smtClean="0">
                <a:effectLst/>
              </a:rPr>
              <a:t>consciousness</a:t>
            </a:r>
          </a:p>
          <a:p>
            <a:r>
              <a:rPr lang="en-US" sz="3200" dirty="0" smtClean="0">
                <a:effectLst/>
              </a:rPr>
              <a:t>Being </a:t>
            </a:r>
            <a:r>
              <a:rPr lang="en-US" sz="3200" dirty="0">
                <a:effectLst/>
              </a:rPr>
              <a:t>human is not enough to ethically claim human rights such as the right to </a:t>
            </a:r>
            <a:r>
              <a:rPr lang="en-US" sz="3200" dirty="0" smtClean="0">
                <a:effectLst/>
              </a:rPr>
              <a:t>life</a:t>
            </a:r>
            <a:endParaRPr lang="en-US" sz="3200" dirty="0"/>
          </a:p>
        </p:txBody>
      </p:sp>
    </p:spTree>
    <p:extLst>
      <p:ext uri="{BB962C8B-B14F-4D97-AF65-F5344CB8AC3E}">
        <p14:creationId xmlns:p14="http://schemas.microsoft.com/office/powerpoint/2010/main" val="179032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FF99FF"/>
              </a:buClr>
              <a:buSzPct val="110000"/>
              <a:buFont typeface="Wingdings" charset="2"/>
              <a:buChar char="§"/>
              <a:defRPr sz="3200">
                <a:solidFill>
                  <a:schemeClr val="tx1"/>
                </a:solidFill>
                <a:latin typeface="Times New Roman" charset="0"/>
                <a:ea typeface="ＭＳ Ｐゴシック" charset="-128"/>
              </a:defRPr>
            </a:lvl1pPr>
            <a:lvl2pPr marL="742950" indent="-285750">
              <a:spcBef>
                <a:spcPct val="20000"/>
              </a:spcBef>
              <a:buClr>
                <a:srgbClr val="99CCFF"/>
              </a:buClr>
              <a:buSzPct val="100000"/>
              <a:buFont typeface="Wingdings" charset="2"/>
              <a:buChar char="§"/>
              <a:defRPr sz="2800">
                <a:solidFill>
                  <a:schemeClr val="tx1"/>
                </a:solidFill>
                <a:latin typeface="Times New Roman" charset="0"/>
                <a:ea typeface="ＭＳ Ｐゴシック" charset="-128"/>
              </a:defRPr>
            </a:lvl2pPr>
            <a:lvl3pPr marL="1143000" indent="-228600">
              <a:spcBef>
                <a:spcPct val="20000"/>
              </a:spcBef>
              <a:buClr>
                <a:srgbClr val="CCCCFF"/>
              </a:buClr>
              <a:buChar char="•"/>
              <a:defRPr sz="2400">
                <a:solidFill>
                  <a:schemeClr val="tx1"/>
                </a:solidFill>
                <a:latin typeface="Times New Roman" charset="0"/>
                <a:ea typeface="ＭＳ Ｐゴシック" charset="-128"/>
              </a:defRPr>
            </a:lvl3pPr>
            <a:lvl4pPr marL="1600200" indent="-228600">
              <a:spcBef>
                <a:spcPct val="20000"/>
              </a:spcBef>
              <a:buClr>
                <a:schemeClr val="tx1"/>
              </a:buClr>
              <a:buSzPct val="100000"/>
              <a:buChar char="•"/>
              <a:defRPr sz="2000">
                <a:solidFill>
                  <a:schemeClr val="tx1"/>
                </a:solidFill>
                <a:latin typeface="Times New Roman" charset="0"/>
                <a:ea typeface="ＭＳ Ｐゴシック" charset="-128"/>
              </a:defRPr>
            </a:lvl4pPr>
            <a:lvl5pPr marL="2057400" indent="-228600">
              <a:spcBef>
                <a:spcPct val="20000"/>
              </a:spcBef>
              <a:buClr>
                <a:schemeClr val="tx1"/>
              </a:buClr>
              <a:buSzPct val="100000"/>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latin typeface="Times" charset="0"/>
            </a:endParaRPr>
          </a:p>
        </p:txBody>
      </p:sp>
      <p:sp>
        <p:nvSpPr>
          <p:cNvPr id="4099" name="TextBox 1"/>
          <p:cNvSpPr txBox="1">
            <a:spLocks noChangeArrowheads="1"/>
          </p:cNvSpPr>
          <p:nvPr/>
        </p:nvSpPr>
        <p:spPr bwMode="auto">
          <a:xfrm>
            <a:off x="1638300" y="1752600"/>
            <a:ext cx="586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Times" charset="0"/>
                <a:ea typeface="ＭＳ Ｐゴシック" charset="-128"/>
              </a:defRPr>
            </a:lvl1pPr>
            <a:lvl2pPr marL="742950" indent="-285750" algn="ctr">
              <a:defRPr sz="2400">
                <a:solidFill>
                  <a:schemeClr val="tx1"/>
                </a:solidFill>
                <a:latin typeface="Times" charset="0"/>
                <a:ea typeface="ＭＳ Ｐゴシック" charset="-128"/>
              </a:defRPr>
            </a:lvl2pPr>
            <a:lvl3pPr marL="1143000" indent="-228600" algn="ctr">
              <a:defRPr sz="2400">
                <a:solidFill>
                  <a:schemeClr val="tx1"/>
                </a:solidFill>
                <a:latin typeface="Times" charset="0"/>
                <a:ea typeface="ＭＳ Ｐゴシック" charset="-128"/>
              </a:defRPr>
            </a:lvl3pPr>
            <a:lvl4pPr marL="1600200" indent="-228600" algn="ctr">
              <a:defRPr sz="2400">
                <a:solidFill>
                  <a:schemeClr val="tx1"/>
                </a:solidFill>
                <a:latin typeface="Times" charset="0"/>
                <a:ea typeface="ＭＳ Ｐゴシック" charset="-128"/>
              </a:defRPr>
            </a:lvl4pPr>
            <a:lvl5pPr marL="2057400" indent="-228600" algn="ctr">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sz="9600">
                <a:solidFill>
                  <a:schemeClr val="bg1"/>
                </a:solidFill>
              </a:rPr>
              <a:t>grisda.org</a:t>
            </a:r>
            <a:endParaRPr lang="en-US" altLang="x-none" sz="9600" dirty="0">
              <a:solidFill>
                <a:schemeClr val="bg1"/>
              </a:solidFill>
            </a:endParaRPr>
          </a:p>
        </p:txBody>
      </p:sp>
    </p:spTree>
    <p:extLst>
      <p:ext uri="{BB962C8B-B14F-4D97-AF65-F5344CB8AC3E}">
        <p14:creationId xmlns:p14="http://schemas.microsoft.com/office/powerpoint/2010/main" val="16925839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43583" y="375356"/>
            <a:ext cx="8337847" cy="6264626"/>
          </a:xfrm>
        </p:spPr>
        <p:txBody>
          <a:bodyPr>
            <a:noAutofit/>
          </a:bodyPr>
          <a:lstStyle/>
          <a:p>
            <a:pPr marL="0" indent="0">
              <a:buNone/>
            </a:pPr>
            <a:r>
              <a:rPr lang="en-US" sz="3600" dirty="0" smtClean="0">
                <a:effectLst/>
              </a:rPr>
              <a:t>[</a:t>
            </a:r>
            <a:r>
              <a:rPr lang="en-US" sz="3600" dirty="0">
                <a:effectLst/>
              </a:rPr>
              <a:t>T]he more a fetus or newborn approximates - or is proximate to - personhood, the greater his or her claim to life. Likewise the further beyond the threshold of incontestably personal life an adult individual is (for example, a patient with severely advanced Alzheimer's disease is beyond that threshold), the less clear is that individual's claim to protectable </a:t>
            </a:r>
            <a:r>
              <a:rPr lang="en-US" sz="3600" dirty="0" smtClean="0">
                <a:effectLst/>
              </a:rPr>
              <a:t>life.</a:t>
            </a:r>
          </a:p>
          <a:p>
            <a:pPr marL="0" indent="0" algn="r">
              <a:buNone/>
            </a:pPr>
            <a:r>
              <a:rPr lang="en-US" sz="3600" i="1" dirty="0" smtClean="0">
                <a:effectLst/>
              </a:rPr>
              <a:t>Walters, 1997</a:t>
            </a:r>
            <a:endParaRPr lang="en-US" sz="3600" i="1" dirty="0"/>
          </a:p>
        </p:txBody>
      </p:sp>
    </p:spTree>
    <p:extLst>
      <p:ext uri="{BB962C8B-B14F-4D97-AF65-F5344CB8AC3E}">
        <p14:creationId xmlns:p14="http://schemas.microsoft.com/office/powerpoint/2010/main" val="440630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437953"/>
            <a:ext cx="8102600" cy="6124754"/>
          </a:xfrm>
          <a:prstGeom prst="rect">
            <a:avLst/>
          </a:prstGeom>
        </p:spPr>
        <p:txBody>
          <a:bodyPr wrap="square">
            <a:spAutoFit/>
          </a:bodyPr>
          <a:lstStyle/>
          <a:p>
            <a:r>
              <a:rPr lang="en-US" sz="2800" dirty="0" smtClean="0">
                <a:solidFill>
                  <a:srgbClr val="333333"/>
                </a:solidFill>
              </a:rPr>
              <a:t>In </a:t>
            </a:r>
            <a:r>
              <a:rPr lang="en-US" sz="2800" dirty="0">
                <a:solidFill>
                  <a:srgbClr val="333333"/>
                </a:solidFill>
              </a:rPr>
              <a:t>spite of the oxymoron in the expression, we propose to call this practice ‘after-birth abortion’, rather than ‘infanticide’, to </a:t>
            </a:r>
            <a:r>
              <a:rPr lang="en-US" sz="2800" dirty="0" err="1">
                <a:solidFill>
                  <a:srgbClr val="333333"/>
                </a:solidFill>
              </a:rPr>
              <a:t>emphasise</a:t>
            </a:r>
            <a:r>
              <a:rPr lang="en-US" sz="2800" dirty="0">
                <a:solidFill>
                  <a:srgbClr val="333333"/>
                </a:solidFill>
              </a:rPr>
              <a:t> that the moral status of the individual killed is comparable with that of a fetus (on which ‘abortions’ in the traditional sense are performed) rather than to that of a child. Therefore, we claim that killing a newborn could be ethically permissible in all the circumstances where abortion would be. Such circumstances include cases where the newborn has the potential to have an (at least) acceptable life, but the well-being of the family is at risk</a:t>
            </a:r>
            <a:r>
              <a:rPr lang="en-US" sz="2800" dirty="0" smtClean="0">
                <a:solidFill>
                  <a:srgbClr val="333333"/>
                </a:solidFill>
              </a:rPr>
              <a:t>.</a:t>
            </a:r>
          </a:p>
          <a:p>
            <a:pPr algn="r"/>
            <a:r>
              <a:rPr lang="en-US" sz="2800" i="1" dirty="0" smtClean="0">
                <a:solidFill>
                  <a:srgbClr val="333333"/>
                </a:solidFill>
              </a:rPr>
              <a:t>Alberto </a:t>
            </a:r>
            <a:r>
              <a:rPr lang="en-US" sz="2800" i="1" dirty="0" err="1" smtClean="0">
                <a:solidFill>
                  <a:srgbClr val="333333"/>
                </a:solidFill>
              </a:rPr>
              <a:t>Giubilini</a:t>
            </a:r>
            <a:r>
              <a:rPr lang="en-US" sz="2800" i="1" dirty="0" smtClean="0">
                <a:solidFill>
                  <a:srgbClr val="333333"/>
                </a:solidFill>
              </a:rPr>
              <a:t> &amp; </a:t>
            </a:r>
            <a:r>
              <a:rPr lang="en-US" sz="2800" i="1" dirty="0">
                <a:solidFill>
                  <a:srgbClr val="333333"/>
                </a:solidFill>
              </a:rPr>
              <a:t>Francesca </a:t>
            </a:r>
            <a:r>
              <a:rPr lang="en-US" sz="2800" i="1" dirty="0" smtClean="0">
                <a:solidFill>
                  <a:srgbClr val="333333"/>
                </a:solidFill>
              </a:rPr>
              <a:t>Minerva, 2012</a:t>
            </a:r>
            <a:endParaRPr lang="en-US" sz="2800" i="1" dirty="0">
              <a:solidFill>
                <a:srgbClr val="333333"/>
              </a:solidFill>
            </a:endParaRPr>
          </a:p>
        </p:txBody>
      </p:sp>
    </p:spTree>
    <p:extLst>
      <p:ext uri="{BB962C8B-B14F-4D97-AF65-F5344CB8AC3E}">
        <p14:creationId xmlns:p14="http://schemas.microsoft.com/office/powerpoint/2010/main" val="13697380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aul McCartn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3013" y="0"/>
            <a:ext cx="4886325" cy="6858000"/>
          </a:xfrm>
          <a:prstGeom prst="rect">
            <a:avLst/>
          </a:prstGeom>
        </p:spPr>
      </p:pic>
      <p:sp>
        <p:nvSpPr>
          <p:cNvPr id="4" name="Rectangle 3"/>
          <p:cNvSpPr/>
          <p:nvPr/>
        </p:nvSpPr>
        <p:spPr>
          <a:xfrm>
            <a:off x="478335" y="346411"/>
            <a:ext cx="6218333" cy="5878532"/>
          </a:xfrm>
          <a:prstGeom prst="rect">
            <a:avLst/>
          </a:prstGeom>
        </p:spPr>
        <p:txBody>
          <a:bodyPr wrap="square">
            <a:spAutoFit/>
          </a:bodyPr>
          <a:lstStyle/>
          <a:p>
            <a:pPr marL="457200" indent="-457200"/>
            <a:r>
              <a:rPr lang="en-US" sz="4800" dirty="0"/>
              <a:t>The rain </a:t>
            </a:r>
            <a:r>
              <a:rPr lang="en-US" sz="4800" dirty="0" smtClean="0"/>
              <a:t>comes  </a:t>
            </a:r>
            <a:r>
              <a:rPr lang="en-US" sz="4800" dirty="0"/>
              <a:t>falling from the sky</a:t>
            </a:r>
            <a:r>
              <a:rPr lang="en-US" sz="4800" dirty="0" smtClean="0"/>
              <a:t>,</a:t>
            </a:r>
            <a:endParaRPr lang="en-US" sz="4800" dirty="0"/>
          </a:p>
          <a:p>
            <a:pPr marL="457200" indent="-457200"/>
            <a:r>
              <a:rPr lang="en-US" sz="4800" dirty="0" smtClean="0"/>
              <a:t>To </a:t>
            </a:r>
            <a:r>
              <a:rPr lang="en-US" sz="4800" dirty="0"/>
              <a:t>fill the stream </a:t>
            </a:r>
            <a:r>
              <a:rPr lang="en-US" sz="4800" dirty="0" smtClean="0"/>
              <a:t>    that </a:t>
            </a:r>
            <a:r>
              <a:rPr lang="en-US" sz="4800" dirty="0"/>
              <a:t>fills the </a:t>
            </a:r>
            <a:r>
              <a:rPr lang="en-US" sz="4800" dirty="0" smtClean="0"/>
              <a:t>sea</a:t>
            </a:r>
          </a:p>
          <a:p>
            <a:pPr marL="457200" indent="-457200"/>
            <a:r>
              <a:rPr lang="en-US" sz="4800" dirty="0" smtClean="0"/>
              <a:t>And </a:t>
            </a:r>
            <a:r>
              <a:rPr lang="en-US" sz="4800" dirty="0"/>
              <a:t>that's where </a:t>
            </a:r>
            <a:r>
              <a:rPr lang="en-US" sz="4800" dirty="0" smtClean="0"/>
              <a:t>    life </a:t>
            </a:r>
            <a:r>
              <a:rPr lang="en-US" sz="4800" dirty="0"/>
              <a:t>began for </a:t>
            </a:r>
            <a:r>
              <a:rPr lang="en-US" sz="4800" dirty="0" smtClean="0"/>
              <a:t>      you and me</a:t>
            </a:r>
          </a:p>
          <a:p>
            <a:r>
              <a:rPr lang="en-US" sz="4000" dirty="0" smtClean="0"/>
              <a:t>		</a:t>
            </a:r>
            <a:r>
              <a:rPr lang="en-US" sz="2400" i="1" dirty="0" smtClean="0"/>
              <a:t>Paul McCartney, </a:t>
            </a:r>
            <a:r>
              <a:rPr lang="en-US" sz="2400" i="1" dirty="0" err="1" smtClean="0"/>
              <a:t>Mamunia</a:t>
            </a:r>
            <a:r>
              <a:rPr lang="en-US" sz="2400" i="1" dirty="0" smtClean="0"/>
              <a:t>, 1973</a:t>
            </a:r>
            <a:endParaRPr lang="en-US" sz="4000" i="1" dirty="0"/>
          </a:p>
        </p:txBody>
      </p:sp>
      <p:sp>
        <p:nvSpPr>
          <p:cNvPr id="7" name="Rectangle 6"/>
          <p:cNvSpPr/>
          <p:nvPr/>
        </p:nvSpPr>
        <p:spPr>
          <a:xfrm>
            <a:off x="6410553" y="6488668"/>
            <a:ext cx="941283" cy="369332"/>
          </a:xfrm>
          <a:prstGeom prst="rect">
            <a:avLst/>
          </a:prstGeom>
        </p:spPr>
        <p:txBody>
          <a:bodyPr wrap="none">
            <a:spAutoFit/>
          </a:bodyPr>
          <a:lstStyle/>
          <a:p>
            <a:r>
              <a:rPr lang="en-US" dirty="0" err="1">
                <a:solidFill>
                  <a:schemeClr val="tx1">
                    <a:lumMod val="75000"/>
                    <a:lumOff val="25000"/>
                  </a:schemeClr>
                </a:solidFill>
              </a:rPr>
              <a:t>Oli</a:t>
            </a:r>
            <a:r>
              <a:rPr lang="en-US" dirty="0">
                <a:solidFill>
                  <a:schemeClr val="tx1">
                    <a:lumMod val="75000"/>
                    <a:lumOff val="25000"/>
                  </a:schemeClr>
                </a:solidFill>
              </a:rPr>
              <a:t> Gill</a:t>
            </a:r>
          </a:p>
        </p:txBody>
      </p:sp>
    </p:spTree>
    <p:extLst>
      <p:ext uri="{BB962C8B-B14F-4D97-AF65-F5344CB8AC3E}">
        <p14:creationId xmlns:p14="http://schemas.microsoft.com/office/powerpoint/2010/main" val="1704788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092" y="108487"/>
            <a:ext cx="6455978" cy="6863416"/>
          </a:xfrm>
          <a:prstGeom prst="rect">
            <a:avLst/>
          </a:prstGeom>
          <a:effectLst/>
        </p:spPr>
        <p:txBody>
          <a:bodyPr wrap="square">
            <a:spAutoFit/>
          </a:bodyPr>
          <a:lstStyle/>
          <a:p>
            <a:r>
              <a:rPr lang="en-US" sz="4400" dirty="0" smtClean="0">
                <a:solidFill>
                  <a:srgbClr val="000000"/>
                </a:solidFill>
              </a:rPr>
              <a:t>The universe: “a vast</a:t>
            </a:r>
          </a:p>
          <a:p>
            <a:r>
              <a:rPr lang="en-US" sz="4400" dirty="0">
                <a:solidFill>
                  <a:srgbClr val="000000"/>
                </a:solidFill>
              </a:rPr>
              <a:t> </a:t>
            </a:r>
            <a:r>
              <a:rPr lang="en-US" sz="4400" dirty="0" smtClean="0">
                <a:solidFill>
                  <a:srgbClr val="000000"/>
                </a:solidFill>
              </a:rPr>
              <a:t>  agglomeration of </a:t>
            </a:r>
          </a:p>
          <a:p>
            <a:r>
              <a:rPr lang="en-US" sz="4400" dirty="0">
                <a:solidFill>
                  <a:srgbClr val="000000"/>
                </a:solidFill>
              </a:rPr>
              <a:t> </a:t>
            </a:r>
            <a:r>
              <a:rPr lang="en-US" sz="4400" dirty="0" smtClean="0">
                <a:solidFill>
                  <a:srgbClr val="000000"/>
                </a:solidFill>
              </a:rPr>
              <a:t>  matter and energy </a:t>
            </a:r>
          </a:p>
          <a:p>
            <a:r>
              <a:rPr lang="en-US" sz="4400" dirty="0">
                <a:solidFill>
                  <a:srgbClr val="000000"/>
                </a:solidFill>
              </a:rPr>
              <a:t> </a:t>
            </a:r>
            <a:r>
              <a:rPr lang="en-US" sz="4400" dirty="0" smtClean="0">
                <a:solidFill>
                  <a:srgbClr val="000000"/>
                </a:solidFill>
              </a:rPr>
              <a:t>  churning around in a </a:t>
            </a:r>
          </a:p>
          <a:p>
            <a:r>
              <a:rPr lang="en-US" sz="4400" dirty="0">
                <a:solidFill>
                  <a:srgbClr val="000000"/>
                </a:solidFill>
              </a:rPr>
              <a:t> </a:t>
            </a:r>
            <a:r>
              <a:rPr lang="en-US" sz="4400" dirty="0" smtClean="0">
                <a:solidFill>
                  <a:srgbClr val="000000"/>
                </a:solidFill>
              </a:rPr>
              <a:t>    variety of ways, </a:t>
            </a:r>
          </a:p>
          <a:p>
            <a:r>
              <a:rPr lang="en-US" sz="4400" dirty="0">
                <a:solidFill>
                  <a:srgbClr val="000000"/>
                </a:solidFill>
              </a:rPr>
              <a:t> </a:t>
            </a:r>
            <a:r>
              <a:rPr lang="en-US" sz="4400" dirty="0" smtClean="0">
                <a:solidFill>
                  <a:srgbClr val="000000"/>
                </a:solidFill>
              </a:rPr>
              <a:t>       evolving, never still, </a:t>
            </a:r>
          </a:p>
          <a:p>
            <a:r>
              <a:rPr lang="en-US" sz="4400" dirty="0">
                <a:solidFill>
                  <a:srgbClr val="000000"/>
                </a:solidFill>
              </a:rPr>
              <a:t> </a:t>
            </a:r>
            <a:r>
              <a:rPr lang="en-US" sz="4400" dirty="0" smtClean="0">
                <a:solidFill>
                  <a:srgbClr val="000000"/>
                </a:solidFill>
              </a:rPr>
              <a:t>        never stable, and in </a:t>
            </a:r>
          </a:p>
          <a:p>
            <a:r>
              <a:rPr lang="en-US" sz="4400" dirty="0">
                <a:solidFill>
                  <a:srgbClr val="000000"/>
                </a:solidFill>
              </a:rPr>
              <a:t> </a:t>
            </a:r>
            <a:r>
              <a:rPr lang="en-US" sz="4400" dirty="0" smtClean="0">
                <a:solidFill>
                  <a:srgbClr val="000000"/>
                </a:solidFill>
              </a:rPr>
              <a:t>          fact always </a:t>
            </a:r>
          </a:p>
          <a:p>
            <a:r>
              <a:rPr lang="en-US" sz="4400" dirty="0">
                <a:solidFill>
                  <a:srgbClr val="000000"/>
                </a:solidFill>
              </a:rPr>
              <a:t> </a:t>
            </a:r>
            <a:r>
              <a:rPr lang="en-US" sz="4400" dirty="0" smtClean="0">
                <a:solidFill>
                  <a:srgbClr val="000000"/>
                </a:solidFill>
              </a:rPr>
              <a:t>          running down.”</a:t>
            </a:r>
          </a:p>
          <a:p>
            <a:pPr algn="r"/>
            <a:r>
              <a:rPr lang="en-US" sz="4400" i="1" dirty="0" smtClean="0">
                <a:solidFill>
                  <a:srgbClr val="000000"/>
                </a:solidFill>
              </a:rPr>
              <a:t>Brian May</a:t>
            </a:r>
            <a:endParaRPr lang="en-US" sz="4400" i="1" dirty="0">
              <a:solidFill>
                <a:srgbClr val="000000"/>
              </a:solidFill>
            </a:endParaRPr>
          </a:p>
        </p:txBody>
      </p:sp>
      <p:pic>
        <p:nvPicPr>
          <p:cNvPr id="3" name="Picture 2" descr="Brian Ma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856" y="16495"/>
            <a:ext cx="5483311" cy="6858000"/>
          </a:xfrm>
          <a:prstGeom prst="rect">
            <a:avLst/>
          </a:prstGeom>
        </p:spPr>
      </p:pic>
      <p:sp>
        <p:nvSpPr>
          <p:cNvPr id="5" name="Rectangle 4"/>
          <p:cNvSpPr/>
          <p:nvPr/>
        </p:nvSpPr>
        <p:spPr>
          <a:xfrm>
            <a:off x="125036" y="6477444"/>
            <a:ext cx="3153928" cy="369332"/>
          </a:xfrm>
          <a:prstGeom prst="rect">
            <a:avLst/>
          </a:prstGeom>
        </p:spPr>
        <p:txBody>
          <a:bodyPr wrap="none">
            <a:spAutoFit/>
          </a:bodyPr>
          <a:lstStyle/>
          <a:p>
            <a:r>
              <a:rPr lang="en-US" dirty="0">
                <a:solidFill>
                  <a:schemeClr val="tx1">
                    <a:lumMod val="75000"/>
                    <a:lumOff val="25000"/>
                  </a:schemeClr>
                </a:solidFill>
              </a:rPr>
              <a:t>Brian </a:t>
            </a:r>
            <a:r>
              <a:rPr lang="en-US" dirty="0" err="1">
                <a:solidFill>
                  <a:schemeClr val="tx1">
                    <a:lumMod val="75000"/>
                    <a:lumOff val="25000"/>
                  </a:schemeClr>
                </a:solidFill>
              </a:rPr>
              <a:t>Minkoff</a:t>
            </a:r>
            <a:r>
              <a:rPr lang="en-US" dirty="0">
                <a:solidFill>
                  <a:schemeClr val="tx1">
                    <a:lumMod val="75000"/>
                    <a:lumOff val="25000"/>
                  </a:schemeClr>
                </a:solidFill>
              </a:rPr>
              <a:t>-London Pixels</a:t>
            </a:r>
          </a:p>
        </p:txBody>
      </p:sp>
    </p:spTree>
    <p:extLst>
      <p:ext uri="{BB962C8B-B14F-4D97-AF65-F5344CB8AC3E}">
        <p14:creationId xmlns:p14="http://schemas.microsoft.com/office/powerpoint/2010/main" val="72966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72131" y="917970"/>
            <a:ext cx="7864491" cy="5262979"/>
          </a:xfrm>
          <a:prstGeom prst="rect">
            <a:avLst/>
          </a:prstGeom>
        </p:spPr>
        <p:txBody>
          <a:bodyPr wrap="square">
            <a:spAutoFit/>
          </a:bodyPr>
          <a:lstStyle/>
          <a:p>
            <a:r>
              <a:rPr lang="en-US" sz="4800" dirty="0"/>
              <a:t>He who was seated on the </a:t>
            </a:r>
            <a:r>
              <a:rPr lang="en-US" sz="4800" dirty="0" smtClean="0"/>
              <a:t>throne </a:t>
            </a:r>
            <a:r>
              <a:rPr lang="en-US" sz="4800" dirty="0"/>
              <a:t>said, “I am making everything new!</a:t>
            </a:r>
            <a:r>
              <a:rPr lang="en-US" sz="4800" dirty="0" smtClean="0"/>
              <a:t>” </a:t>
            </a:r>
            <a:r>
              <a:rPr lang="en-US" sz="4800" dirty="0"/>
              <a:t>Then he said, “Write this down, for these words are trustworthy and true.</a:t>
            </a:r>
            <a:r>
              <a:rPr lang="en-US" sz="4800" dirty="0" smtClean="0"/>
              <a:t>”</a:t>
            </a:r>
          </a:p>
          <a:p>
            <a:pPr algn="r"/>
            <a:r>
              <a:rPr lang="en-US" sz="4800" dirty="0" smtClean="0"/>
              <a:t>Revelation 21:5 NIV</a:t>
            </a:r>
            <a:endParaRPr lang="en-US" sz="4800" dirty="0"/>
          </a:p>
        </p:txBody>
      </p:sp>
    </p:spTree>
    <p:extLst>
      <p:ext uri="{BB962C8B-B14F-4D97-AF65-F5344CB8AC3E}">
        <p14:creationId xmlns:p14="http://schemas.microsoft.com/office/powerpoint/2010/main" val="4112227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4-08-21 at 8.57.4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8900" y="0"/>
            <a:ext cx="6426200" cy="3467100"/>
          </a:xfrm>
          <a:prstGeom prst="rect">
            <a:avLst/>
          </a:prstGeom>
        </p:spPr>
      </p:pic>
      <p:pic>
        <p:nvPicPr>
          <p:cNvPr id="7" name="Picture 6" descr="Screen Shot 2014-08-21 at 8.58.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8900" y="3416300"/>
            <a:ext cx="6426200" cy="3441700"/>
          </a:xfrm>
          <a:prstGeom prst="rect">
            <a:avLst/>
          </a:prstGeom>
        </p:spPr>
      </p:pic>
    </p:spTree>
    <p:extLst>
      <p:ext uri="{BB962C8B-B14F-4D97-AF65-F5344CB8AC3E}">
        <p14:creationId xmlns:p14="http://schemas.microsoft.com/office/powerpoint/2010/main" val="56549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a:t>
            </a:r>
            <a:endParaRPr lang="en-US" dirty="0"/>
          </a:p>
        </p:txBody>
      </p:sp>
      <p:sp>
        <p:nvSpPr>
          <p:cNvPr id="3" name="Content Placeholder 2"/>
          <p:cNvSpPr>
            <a:spLocks noGrp="1"/>
          </p:cNvSpPr>
          <p:nvPr>
            <p:ph idx="1"/>
          </p:nvPr>
        </p:nvSpPr>
        <p:spPr>
          <a:xfrm>
            <a:off x="498764" y="2280061"/>
            <a:ext cx="8514607" cy="4297363"/>
          </a:xfrm>
        </p:spPr>
        <p:txBody>
          <a:bodyPr>
            <a:noAutofit/>
          </a:bodyPr>
          <a:lstStyle/>
          <a:p>
            <a:r>
              <a:rPr lang="en-US" sz="3200" dirty="0" smtClean="0"/>
              <a:t>Darwinism ultimately liberates individuals from responsibility for their actions</a:t>
            </a:r>
          </a:p>
          <a:p>
            <a:r>
              <a:rPr lang="en-US" sz="3200" dirty="0" smtClean="0"/>
              <a:t>Free will is probably an illusion</a:t>
            </a:r>
          </a:p>
          <a:p>
            <a:r>
              <a:rPr lang="en-US" sz="3200" dirty="0" smtClean="0"/>
              <a:t>No one can control their nature or the nurture they have experienced</a:t>
            </a:r>
          </a:p>
          <a:p>
            <a:r>
              <a:rPr lang="en-US" sz="3200" dirty="0" smtClean="0"/>
              <a:t>Thus a person is no more responsible for their behavior than is a dog, mouse, tiger or bacterium</a:t>
            </a:r>
            <a:endParaRPr lang="en-US" sz="3200" dirty="0"/>
          </a:p>
        </p:txBody>
      </p:sp>
    </p:spTree>
    <p:extLst>
      <p:ext uri="{BB962C8B-B14F-4D97-AF65-F5344CB8AC3E}">
        <p14:creationId xmlns:p14="http://schemas.microsoft.com/office/powerpoint/2010/main" val="1461692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a:t>
            </a:r>
            <a:endParaRPr lang="en-US" dirty="0"/>
          </a:p>
        </p:txBody>
      </p:sp>
      <p:sp>
        <p:nvSpPr>
          <p:cNvPr id="3" name="Content Placeholder 2"/>
          <p:cNvSpPr>
            <a:spLocks noGrp="1"/>
          </p:cNvSpPr>
          <p:nvPr>
            <p:ph idx="1"/>
          </p:nvPr>
        </p:nvSpPr>
        <p:spPr>
          <a:xfrm>
            <a:off x="1" y="2125682"/>
            <a:ext cx="9144000" cy="4732317"/>
          </a:xfrm>
        </p:spPr>
        <p:txBody>
          <a:bodyPr>
            <a:noAutofit/>
          </a:bodyPr>
          <a:lstStyle/>
          <a:p>
            <a:r>
              <a:rPr lang="en-US" sz="3200" dirty="0" smtClean="0"/>
              <a:t>It is unreasonable to expect people not to act on their urges, as they are not responsible for them</a:t>
            </a:r>
          </a:p>
          <a:p>
            <a:r>
              <a:rPr lang="en-US" sz="3200" dirty="0" smtClean="0"/>
              <a:t>Thus prohibitions against acting on sexual urges, such as sex outside marriage or homosexual behavior, are unreasonable</a:t>
            </a:r>
          </a:p>
          <a:p>
            <a:r>
              <a:rPr lang="en-US" sz="3200" dirty="0" smtClean="0"/>
              <a:t>Taken to its logical conclusion, prohibition of and the concept of punishment for bad behavior is unreasonable as individuals can’t control their nature</a:t>
            </a:r>
            <a:endParaRPr lang="en-US" sz="3200" dirty="0"/>
          </a:p>
        </p:txBody>
      </p:sp>
    </p:spTree>
    <p:extLst>
      <p:ext uri="{BB962C8B-B14F-4D97-AF65-F5344CB8AC3E}">
        <p14:creationId xmlns:p14="http://schemas.microsoft.com/office/powerpoint/2010/main" val="160555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609653"/>
          </a:xfrm>
        </p:spPr>
        <p:txBody>
          <a:bodyPr>
            <a:normAutofit lnSpcReduction="10000"/>
          </a:bodyPr>
          <a:lstStyle/>
          <a:p>
            <a:r>
              <a:rPr lang="en-US" dirty="0" smtClean="0"/>
              <a:t>Darwinism provides a consistent foundation for ethics</a:t>
            </a:r>
          </a:p>
          <a:p>
            <a:r>
              <a:rPr lang="en-US" dirty="0" smtClean="0"/>
              <a:t>Because the Darwinist worldview is profoundly different from the Biblical worldview, ethics within the Darwinian framework are profoundly different</a:t>
            </a:r>
          </a:p>
          <a:p>
            <a:r>
              <a:rPr lang="en-US" dirty="0" smtClean="0"/>
              <a:t>Central to the difference is a fundamentally different view of what human beings are</a:t>
            </a:r>
          </a:p>
          <a:p>
            <a:r>
              <a:rPr lang="en-US" dirty="0" smtClean="0"/>
              <a:t>The Darwinist worldview, as it becomes integral to a society, will be reflected and perpetuated by the media produced by the society</a:t>
            </a:r>
          </a:p>
          <a:p>
            <a:r>
              <a:rPr lang="en-US" dirty="0" smtClean="0"/>
              <a:t>Media amplifies the impact of Darwinism, resulting in a progressive loss of value for human life</a:t>
            </a:r>
          </a:p>
        </p:txBody>
      </p:sp>
      <p:sp>
        <p:nvSpPr>
          <p:cNvPr id="3" name="Title 2"/>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27317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5"/>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4620" y="565842"/>
            <a:ext cx="8220837" cy="5632311"/>
          </a:xfrm>
          <a:prstGeom prst="rect">
            <a:avLst/>
          </a:prstGeom>
        </p:spPr>
        <p:txBody>
          <a:bodyPr wrap="square">
            <a:spAutoFit/>
          </a:bodyPr>
          <a:lstStyle/>
          <a:p>
            <a:r>
              <a:rPr lang="en-US" sz="4000" dirty="0"/>
              <a:t>For I am not ashamed of the gospel of Christ</a:t>
            </a:r>
            <a:r>
              <a:rPr lang="en-US" sz="4000" dirty="0" smtClean="0"/>
              <a:t>, </a:t>
            </a:r>
            <a:r>
              <a:rPr lang="en-US" sz="4000" dirty="0"/>
              <a:t>for it is the power of God to salvation for everyone who believes, for the Jew first and also for the </a:t>
            </a:r>
            <a:r>
              <a:rPr lang="en-US" sz="4000" dirty="0" smtClean="0"/>
              <a:t>Greek. For </a:t>
            </a:r>
            <a:r>
              <a:rPr lang="en-US" sz="4000" dirty="0"/>
              <a:t>in it the righteousness of God is revealed from faith to faith; as it is written, “The just shall live by faith.</a:t>
            </a:r>
            <a:r>
              <a:rPr lang="en-US" sz="4000" dirty="0" smtClean="0"/>
              <a:t>”</a:t>
            </a:r>
          </a:p>
          <a:p>
            <a:r>
              <a:rPr lang="en-US" sz="4000" dirty="0" smtClean="0"/>
              <a:t>Romans 1:16,17 NKJV</a:t>
            </a:r>
            <a:endParaRPr lang="en-US" sz="4000" dirty="0"/>
          </a:p>
        </p:txBody>
      </p:sp>
    </p:spTree>
    <p:extLst>
      <p:ext uri="{BB962C8B-B14F-4D97-AF65-F5344CB8AC3E}">
        <p14:creationId xmlns:p14="http://schemas.microsoft.com/office/powerpoint/2010/main" val="363096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68779"/>
            <a:ext cx="9144000" cy="2050940"/>
          </a:xfrm>
        </p:spPr>
        <p:txBody>
          <a:bodyPr>
            <a:normAutofit/>
          </a:bodyPr>
          <a:lstStyle/>
          <a:p>
            <a:pPr>
              <a:lnSpc>
                <a:spcPct val="90000"/>
              </a:lnSpc>
            </a:pPr>
            <a:r>
              <a:rPr lang="en-US" sz="6700" b="1" dirty="0" smtClean="0">
                <a:ea typeface="Lucida Grande"/>
                <a:cs typeface="Lucida Grande"/>
              </a:rPr>
              <a:t>Evolution </a:t>
            </a:r>
            <a:br>
              <a:rPr lang="en-US" sz="6700" b="1" dirty="0" smtClean="0">
                <a:ea typeface="Lucida Grande"/>
                <a:cs typeface="Lucida Grande"/>
              </a:rPr>
            </a:br>
            <a:r>
              <a:rPr lang="en-US" sz="6700" b="1" dirty="0" smtClean="0">
                <a:ea typeface="Lucida Grande"/>
                <a:cs typeface="Lucida Grande"/>
              </a:rPr>
              <a:t>&amp; Society</a:t>
            </a:r>
            <a:endParaRPr lang="en-US" b="1" dirty="0"/>
          </a:p>
        </p:txBody>
      </p:sp>
      <p:sp>
        <p:nvSpPr>
          <p:cNvPr id="3" name="Subtitle 2"/>
          <p:cNvSpPr>
            <a:spLocks noGrp="1"/>
          </p:cNvSpPr>
          <p:nvPr>
            <p:ph type="subTitle" idx="1"/>
          </p:nvPr>
        </p:nvSpPr>
        <p:spPr/>
        <p:txBody>
          <a:bodyPr>
            <a:normAutofit/>
          </a:bodyPr>
          <a:lstStyle/>
          <a:p>
            <a:r>
              <a:rPr lang="en-US" sz="2800" dirty="0" smtClean="0"/>
              <a:t>Timothy G. Standish, PhD</a:t>
            </a:r>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3588" y="5410200"/>
            <a:ext cx="253682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92094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The End</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36929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lr>
                <a:srgbClr val="FF99FF"/>
              </a:buClr>
              <a:buSzPct val="110000"/>
              <a:buFont typeface="Wingdings" charset="2"/>
              <a:buChar char="§"/>
              <a:defRPr sz="3200">
                <a:solidFill>
                  <a:schemeClr val="tx1"/>
                </a:solidFill>
                <a:latin typeface="Times New Roman" charset="0"/>
                <a:ea typeface="ＭＳ Ｐゴシック" charset="-128"/>
              </a:defRPr>
            </a:lvl1pPr>
            <a:lvl2pPr marL="742950" indent="-285750">
              <a:spcBef>
                <a:spcPct val="20000"/>
              </a:spcBef>
              <a:buClr>
                <a:srgbClr val="99CCFF"/>
              </a:buClr>
              <a:buSzPct val="100000"/>
              <a:buFont typeface="Wingdings" charset="2"/>
              <a:buChar char="§"/>
              <a:defRPr sz="2800">
                <a:solidFill>
                  <a:schemeClr val="tx1"/>
                </a:solidFill>
                <a:latin typeface="Times New Roman" charset="0"/>
                <a:ea typeface="ＭＳ Ｐゴシック" charset="-128"/>
              </a:defRPr>
            </a:lvl2pPr>
            <a:lvl3pPr marL="1143000" indent="-228600">
              <a:spcBef>
                <a:spcPct val="20000"/>
              </a:spcBef>
              <a:buClr>
                <a:srgbClr val="CCCCFF"/>
              </a:buClr>
              <a:buChar char="•"/>
              <a:defRPr sz="2400">
                <a:solidFill>
                  <a:schemeClr val="tx1"/>
                </a:solidFill>
                <a:latin typeface="Times New Roman" charset="0"/>
                <a:ea typeface="ＭＳ Ｐゴシック" charset="-128"/>
              </a:defRPr>
            </a:lvl3pPr>
            <a:lvl4pPr marL="1600200" indent="-228600">
              <a:spcBef>
                <a:spcPct val="20000"/>
              </a:spcBef>
              <a:buClr>
                <a:schemeClr val="tx1"/>
              </a:buClr>
              <a:buSzPct val="100000"/>
              <a:buChar char="•"/>
              <a:defRPr sz="2000">
                <a:solidFill>
                  <a:schemeClr val="tx1"/>
                </a:solidFill>
                <a:latin typeface="Times New Roman" charset="0"/>
                <a:ea typeface="ＭＳ Ｐゴシック" charset="-128"/>
              </a:defRPr>
            </a:lvl4pPr>
            <a:lvl5pPr marL="2057400" indent="-228600">
              <a:spcBef>
                <a:spcPct val="20000"/>
              </a:spcBef>
              <a:buClr>
                <a:schemeClr val="tx1"/>
              </a:buClr>
              <a:buSzPct val="100000"/>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9pPr>
          </a:lstStyle>
          <a:p>
            <a:pPr algn="ctr">
              <a:spcBef>
                <a:spcPct val="0"/>
              </a:spcBef>
              <a:buClrTx/>
              <a:buSzTx/>
              <a:buFontTx/>
              <a:buNone/>
            </a:pPr>
            <a:endParaRPr lang="x-none" altLang="x-none" sz="2400">
              <a:latin typeface="Times" charset="0"/>
            </a:endParaRPr>
          </a:p>
        </p:txBody>
      </p:sp>
      <p:sp>
        <p:nvSpPr>
          <p:cNvPr id="4099" name="TextBox 1"/>
          <p:cNvSpPr txBox="1">
            <a:spLocks noChangeArrowheads="1"/>
          </p:cNvSpPr>
          <p:nvPr/>
        </p:nvSpPr>
        <p:spPr bwMode="auto">
          <a:xfrm>
            <a:off x="1638300" y="1752600"/>
            <a:ext cx="5867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400">
                <a:solidFill>
                  <a:schemeClr val="tx1"/>
                </a:solidFill>
                <a:latin typeface="Times" charset="0"/>
                <a:ea typeface="ＭＳ Ｐゴシック" charset="-128"/>
              </a:defRPr>
            </a:lvl1pPr>
            <a:lvl2pPr marL="742950" indent="-285750" algn="ctr">
              <a:defRPr sz="2400">
                <a:solidFill>
                  <a:schemeClr val="tx1"/>
                </a:solidFill>
                <a:latin typeface="Times" charset="0"/>
                <a:ea typeface="ＭＳ Ｐゴシック" charset="-128"/>
              </a:defRPr>
            </a:lvl2pPr>
            <a:lvl3pPr marL="1143000" indent="-228600" algn="ctr">
              <a:defRPr sz="2400">
                <a:solidFill>
                  <a:schemeClr val="tx1"/>
                </a:solidFill>
                <a:latin typeface="Times" charset="0"/>
                <a:ea typeface="ＭＳ Ｐゴシック" charset="-128"/>
              </a:defRPr>
            </a:lvl3pPr>
            <a:lvl4pPr marL="1600200" indent="-228600" algn="ctr">
              <a:defRPr sz="2400">
                <a:solidFill>
                  <a:schemeClr val="tx1"/>
                </a:solidFill>
                <a:latin typeface="Times" charset="0"/>
                <a:ea typeface="ＭＳ Ｐゴシック" charset="-128"/>
              </a:defRPr>
            </a:lvl4pPr>
            <a:lvl5pPr marL="2057400" indent="-228600" algn="ctr">
              <a:defRPr sz="2400">
                <a:solidFill>
                  <a:schemeClr val="tx1"/>
                </a:solidFill>
                <a:latin typeface="Times" charset="0"/>
                <a:ea typeface="ＭＳ Ｐゴシック" charset="-128"/>
              </a:defRPr>
            </a:lvl5pPr>
            <a:lvl6pPr marL="2514600" indent="-228600" algn="ctr" eaLnBrk="0" fontAlgn="base" hangingPunct="0">
              <a:spcBef>
                <a:spcPct val="0"/>
              </a:spcBef>
              <a:spcAft>
                <a:spcPct val="0"/>
              </a:spcAft>
              <a:defRPr sz="2400">
                <a:solidFill>
                  <a:schemeClr val="tx1"/>
                </a:solidFill>
                <a:latin typeface="Times" charset="0"/>
                <a:ea typeface="ＭＳ Ｐゴシック" charset="-128"/>
              </a:defRPr>
            </a:lvl6pPr>
            <a:lvl7pPr marL="2971800" indent="-228600" algn="ctr" eaLnBrk="0" fontAlgn="base" hangingPunct="0">
              <a:spcBef>
                <a:spcPct val="0"/>
              </a:spcBef>
              <a:spcAft>
                <a:spcPct val="0"/>
              </a:spcAft>
              <a:defRPr sz="2400">
                <a:solidFill>
                  <a:schemeClr val="tx1"/>
                </a:solidFill>
                <a:latin typeface="Times" charset="0"/>
                <a:ea typeface="ＭＳ Ｐゴシック" charset="-128"/>
              </a:defRPr>
            </a:lvl7pPr>
            <a:lvl8pPr marL="3429000" indent="-228600" algn="ctr" eaLnBrk="0" fontAlgn="base" hangingPunct="0">
              <a:spcBef>
                <a:spcPct val="0"/>
              </a:spcBef>
              <a:spcAft>
                <a:spcPct val="0"/>
              </a:spcAft>
              <a:defRPr sz="2400">
                <a:solidFill>
                  <a:schemeClr val="tx1"/>
                </a:solidFill>
                <a:latin typeface="Times" charset="0"/>
                <a:ea typeface="ＭＳ Ｐゴシック" charset="-128"/>
              </a:defRPr>
            </a:lvl8pPr>
            <a:lvl9pPr marL="3886200" indent="-228600" algn="ctr" eaLnBrk="0" fontAlgn="base" hangingPunct="0">
              <a:spcBef>
                <a:spcPct val="0"/>
              </a:spcBef>
              <a:spcAft>
                <a:spcPct val="0"/>
              </a:spcAft>
              <a:defRPr sz="2400">
                <a:solidFill>
                  <a:schemeClr val="tx1"/>
                </a:solidFill>
                <a:latin typeface="Times" charset="0"/>
                <a:ea typeface="ＭＳ Ｐゴシック" charset="-128"/>
              </a:defRPr>
            </a:lvl9pPr>
          </a:lstStyle>
          <a:p>
            <a:r>
              <a:rPr lang="en-US" altLang="x-none" sz="9600">
                <a:solidFill>
                  <a:schemeClr val="bg1"/>
                </a:solidFill>
              </a:rPr>
              <a:t>grisda.org</a:t>
            </a:r>
            <a:endParaRPr lang="en-US" altLang="x-none" sz="9600" dirty="0">
              <a:solidFill>
                <a:schemeClr val="bg1"/>
              </a:solidFill>
            </a:endParaRPr>
          </a:p>
        </p:txBody>
      </p:sp>
    </p:spTree>
    <p:extLst>
      <p:ext uri="{BB962C8B-B14F-4D97-AF65-F5344CB8AC3E}">
        <p14:creationId xmlns:p14="http://schemas.microsoft.com/office/powerpoint/2010/main" val="1690580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Box 1"/>
          <p:cNvSpPr txBox="1">
            <a:spLocks noChangeArrowheads="1"/>
          </p:cNvSpPr>
          <p:nvPr/>
        </p:nvSpPr>
        <p:spPr bwMode="auto">
          <a:xfrm>
            <a:off x="990600" y="554038"/>
            <a:ext cx="7315200" cy="569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99FF"/>
              </a:buClr>
              <a:buSzPct val="110000"/>
              <a:buFont typeface="Wingdings" charset="2"/>
              <a:buChar char="§"/>
              <a:defRPr sz="3200">
                <a:solidFill>
                  <a:schemeClr val="tx1"/>
                </a:solidFill>
                <a:latin typeface="Times New Roman" charset="0"/>
                <a:ea typeface="ＭＳ Ｐゴシック" charset="-128"/>
              </a:defRPr>
            </a:lvl1pPr>
            <a:lvl2pPr marL="742950" indent="-285750">
              <a:spcBef>
                <a:spcPct val="20000"/>
              </a:spcBef>
              <a:buClr>
                <a:srgbClr val="99CCFF"/>
              </a:buClr>
              <a:buSzPct val="100000"/>
              <a:buFont typeface="Wingdings" charset="2"/>
              <a:buChar char="§"/>
              <a:defRPr sz="2800">
                <a:solidFill>
                  <a:schemeClr val="tx1"/>
                </a:solidFill>
                <a:latin typeface="Times New Roman" charset="0"/>
                <a:ea typeface="ＭＳ Ｐゴシック" charset="-128"/>
              </a:defRPr>
            </a:lvl2pPr>
            <a:lvl3pPr marL="1143000" indent="-228600">
              <a:spcBef>
                <a:spcPct val="20000"/>
              </a:spcBef>
              <a:buClr>
                <a:srgbClr val="CCCCFF"/>
              </a:buClr>
              <a:buChar char="•"/>
              <a:defRPr sz="2400">
                <a:solidFill>
                  <a:schemeClr val="tx1"/>
                </a:solidFill>
                <a:latin typeface="Times New Roman" charset="0"/>
                <a:ea typeface="ＭＳ Ｐゴシック" charset="-128"/>
              </a:defRPr>
            </a:lvl3pPr>
            <a:lvl4pPr marL="1600200" indent="-228600">
              <a:spcBef>
                <a:spcPct val="20000"/>
              </a:spcBef>
              <a:buClr>
                <a:schemeClr val="tx1"/>
              </a:buClr>
              <a:buSzPct val="100000"/>
              <a:buChar char="•"/>
              <a:defRPr sz="2000">
                <a:solidFill>
                  <a:schemeClr val="tx1"/>
                </a:solidFill>
                <a:latin typeface="Times New Roman" charset="0"/>
                <a:ea typeface="ＭＳ Ｐゴシック" charset="-128"/>
              </a:defRPr>
            </a:lvl4pPr>
            <a:lvl5pPr marL="2057400" indent="-228600">
              <a:spcBef>
                <a:spcPct val="20000"/>
              </a:spcBef>
              <a:buClr>
                <a:schemeClr val="tx1"/>
              </a:buClr>
              <a:buSzPct val="100000"/>
              <a:buChar char="–"/>
              <a:defRPr sz="2000">
                <a:solidFill>
                  <a:schemeClr val="tx1"/>
                </a:solidFill>
                <a:latin typeface="Times New Roman" charset="0"/>
                <a:ea typeface="ＭＳ Ｐゴシック" charset="-128"/>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charset="0"/>
                <a:ea typeface="ＭＳ Ｐゴシック" charset="-128"/>
              </a:defRPr>
            </a:lvl9pPr>
          </a:lstStyle>
          <a:p>
            <a:pPr>
              <a:spcBef>
                <a:spcPct val="0"/>
              </a:spcBef>
              <a:buClrTx/>
              <a:buSzTx/>
              <a:buFontTx/>
              <a:buNone/>
            </a:pPr>
            <a:r>
              <a:rPr lang="en-US" altLang="en-US" sz="2800">
                <a:latin typeface="Times" charset="0"/>
              </a:rPr>
              <a:t>You are free to use this presentation for your own personal study, or for lectures in a classroom setting. Feel free to modify and improve it for classroom use in any way that you see fit. I ask that it not be redistributed in whole or in part for any purpose without my written permission. If you would like to use it for some other purpose, or wish to share it using any media please contact me at:</a:t>
            </a:r>
          </a:p>
          <a:p>
            <a:pPr>
              <a:spcBef>
                <a:spcPct val="0"/>
              </a:spcBef>
              <a:buClrTx/>
              <a:buSzTx/>
              <a:buFontTx/>
              <a:buNone/>
            </a:pPr>
            <a:endParaRPr lang="en-US" altLang="en-US" sz="2800">
              <a:latin typeface="Times" charset="0"/>
            </a:endParaRPr>
          </a:p>
          <a:p>
            <a:pPr>
              <a:spcBef>
                <a:spcPct val="0"/>
              </a:spcBef>
              <a:buClrTx/>
              <a:buSzTx/>
              <a:buFontTx/>
              <a:buNone/>
            </a:pPr>
            <a:r>
              <a:rPr lang="en-US" altLang="en-US" sz="2800">
                <a:latin typeface="Times" charset="0"/>
                <a:hlinkClick r:id="rId2"/>
              </a:rPr>
              <a:t>tstandish@llu.edu</a:t>
            </a:r>
            <a:endParaRPr lang="en-US" altLang="en-US" sz="2800">
              <a:latin typeface="Times" charset="0"/>
            </a:endParaRPr>
          </a:p>
          <a:p>
            <a:pPr>
              <a:spcBef>
                <a:spcPct val="0"/>
              </a:spcBef>
              <a:buClrTx/>
              <a:buSzTx/>
              <a:buFontTx/>
              <a:buNone/>
            </a:pPr>
            <a:endParaRPr lang="en-US" altLang="en-US" sz="2800">
              <a:latin typeface="Times" charset="0"/>
            </a:endParaRPr>
          </a:p>
          <a:p>
            <a:pPr>
              <a:spcBef>
                <a:spcPct val="0"/>
              </a:spcBef>
              <a:buClrTx/>
              <a:buSzTx/>
              <a:buFontTx/>
              <a:buNone/>
            </a:pPr>
            <a:r>
              <a:rPr lang="en-US" altLang="en-US" sz="2800">
                <a:latin typeface="Times" charset="0"/>
              </a:rPr>
              <a:t>Thank you for respecting my wishes with this.</a:t>
            </a:r>
          </a:p>
        </p:txBody>
      </p:sp>
    </p:spTree>
    <p:extLst>
      <p:ext uri="{BB962C8B-B14F-4D97-AF65-F5344CB8AC3E}">
        <p14:creationId xmlns:p14="http://schemas.microsoft.com/office/powerpoint/2010/main" val="14756155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4310" y="527857"/>
            <a:ext cx="8164654" cy="5632312"/>
          </a:xfrm>
          <a:prstGeom prst="rect">
            <a:avLst/>
          </a:prstGeom>
        </p:spPr>
        <p:txBody>
          <a:bodyPr wrap="square">
            <a:spAutoFit/>
          </a:bodyPr>
          <a:lstStyle/>
          <a:p>
            <a:r>
              <a:rPr lang="en-US" sz="3600" i="1" dirty="0"/>
              <a:t>Let</a:t>
            </a:r>
            <a:r>
              <a:rPr lang="en-US" sz="3600" dirty="0"/>
              <a:t> love </a:t>
            </a:r>
            <a:r>
              <a:rPr lang="en-US" sz="3600" i="1" dirty="0"/>
              <a:t>be</a:t>
            </a:r>
            <a:r>
              <a:rPr lang="en-US" sz="3600" dirty="0"/>
              <a:t> without hypocrisy. Abhor what is evil. Cling to what is good</a:t>
            </a:r>
            <a:r>
              <a:rPr lang="en-US" sz="3600" dirty="0" smtClean="0"/>
              <a:t>.</a:t>
            </a:r>
            <a:r>
              <a:rPr lang="en-US" sz="3600" b="1" dirty="0"/>
              <a:t> </a:t>
            </a:r>
            <a:r>
              <a:rPr lang="en-US" sz="3600" i="1" dirty="0"/>
              <a:t>Be</a:t>
            </a:r>
            <a:r>
              <a:rPr lang="en-US" sz="3600" dirty="0"/>
              <a:t> kindly affectionate to one another with brotherly love, in honor giving preference to one another</a:t>
            </a:r>
            <a:r>
              <a:rPr lang="en-US" sz="3600" dirty="0" smtClean="0"/>
              <a:t>;</a:t>
            </a:r>
            <a:r>
              <a:rPr lang="en-US" sz="3600" b="1" dirty="0"/>
              <a:t> </a:t>
            </a:r>
            <a:r>
              <a:rPr lang="en-US" sz="3600" dirty="0"/>
              <a:t>not lagging in diligence, fervent in spirit, serving the Lord</a:t>
            </a:r>
            <a:r>
              <a:rPr lang="en-US" sz="3600" dirty="0" smtClean="0"/>
              <a:t>;</a:t>
            </a:r>
            <a:r>
              <a:rPr lang="en-US" sz="3600" b="1" dirty="0"/>
              <a:t> </a:t>
            </a:r>
            <a:r>
              <a:rPr lang="en-US" sz="3600" dirty="0"/>
              <a:t>rejoicing in hope, patient in tribulation, continuing steadfastly in prayer</a:t>
            </a:r>
            <a:r>
              <a:rPr lang="en-US" sz="3600" dirty="0" smtClean="0"/>
              <a:t>;</a:t>
            </a:r>
          </a:p>
          <a:p>
            <a:r>
              <a:rPr lang="en-US" sz="3600" dirty="0" smtClean="0"/>
              <a:t>Romans 12:9</a:t>
            </a:r>
            <a:r>
              <a:rPr lang="en-US" sz="3600" smtClean="0"/>
              <a:t>-12 </a:t>
            </a:r>
            <a:r>
              <a:rPr lang="en-US" sz="3600" dirty="0" smtClean="0"/>
              <a:t>NKJV</a:t>
            </a:r>
            <a:endParaRPr lang="en-US" sz="3600" dirty="0"/>
          </a:p>
        </p:txBody>
      </p:sp>
    </p:spTree>
    <p:extLst>
      <p:ext uri="{BB962C8B-B14F-4D97-AF65-F5344CB8AC3E}">
        <p14:creationId xmlns:p14="http://schemas.microsoft.com/office/powerpoint/2010/main" val="6969297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427" y="581387"/>
            <a:ext cx="7895092" cy="5078313"/>
          </a:xfrm>
          <a:prstGeom prst="rect">
            <a:avLst/>
          </a:prstGeom>
        </p:spPr>
        <p:txBody>
          <a:bodyPr wrap="square">
            <a:spAutoFit/>
          </a:bodyPr>
          <a:lstStyle/>
          <a:p>
            <a:r>
              <a:rPr lang="en-US" sz="5400" dirty="0"/>
              <a:t>There is neither Jew nor Gentile, neither slave nor free</a:t>
            </a:r>
            <a:r>
              <a:rPr lang="en-US" sz="5400" dirty="0" smtClean="0"/>
              <a:t>, </a:t>
            </a:r>
            <a:r>
              <a:rPr lang="en-US" sz="5400" dirty="0"/>
              <a:t>nor is there male and female</a:t>
            </a:r>
            <a:r>
              <a:rPr lang="en-US" sz="5400" dirty="0" smtClean="0"/>
              <a:t>, </a:t>
            </a:r>
            <a:r>
              <a:rPr lang="en-US" sz="5400" dirty="0"/>
              <a:t>for you are all one in Christ Jesus.</a:t>
            </a:r>
            <a:r>
              <a:rPr lang="en-US" sz="5400" dirty="0" smtClean="0"/>
              <a:t> </a:t>
            </a:r>
          </a:p>
          <a:p>
            <a:pPr algn="r"/>
            <a:r>
              <a:rPr lang="en-US" sz="5400" dirty="0" smtClean="0"/>
              <a:t>Galatians 3:28 NIV</a:t>
            </a:r>
            <a:endParaRPr lang="en-US" sz="5400" dirty="0"/>
          </a:p>
        </p:txBody>
      </p:sp>
    </p:spTree>
    <p:extLst>
      <p:ext uri="{BB962C8B-B14F-4D97-AF65-F5344CB8AC3E}">
        <p14:creationId xmlns:p14="http://schemas.microsoft.com/office/powerpoint/2010/main" val="12323758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3793" y="660400"/>
            <a:ext cx="8105707" cy="5509200"/>
          </a:xfrm>
          <a:prstGeom prst="rect">
            <a:avLst/>
          </a:prstGeom>
        </p:spPr>
        <p:txBody>
          <a:bodyPr wrap="square">
            <a:spAutoFit/>
          </a:bodyPr>
          <a:lstStyle/>
          <a:p>
            <a:r>
              <a:rPr lang="en-US" sz="3200" dirty="0" smtClean="0">
                <a:solidFill>
                  <a:srgbClr val="333333"/>
                </a:solidFill>
              </a:rPr>
              <a:t>“Although </a:t>
            </a:r>
            <a:r>
              <a:rPr lang="en-US" sz="3200" dirty="0">
                <a:solidFill>
                  <a:srgbClr val="333333"/>
                </a:solidFill>
              </a:rPr>
              <a:t>the fetus may, after a certain point, be capable of feeling pain, there is no basis for thinking it rational or self-aware, let </a:t>
            </a:r>
            <a:r>
              <a:rPr lang="en-US" sz="3200" dirty="0" smtClean="0">
                <a:solidFill>
                  <a:srgbClr val="333333"/>
                </a:solidFill>
              </a:rPr>
              <a:t>alone </a:t>
            </a:r>
            <a:r>
              <a:rPr lang="en-US" sz="3200" dirty="0">
                <a:solidFill>
                  <a:srgbClr val="333333"/>
                </a:solidFill>
              </a:rPr>
              <a:t>capable of seeing itself as existing in different times and places. But the same can be said of the newborn infant. Human babies are not born self-aware or capable of grasping their lives over time. They are not persons. Hence their lives would seem to be no more worthy of protection than the life of a fetus</a:t>
            </a:r>
            <a:r>
              <a:rPr lang="en-US" sz="3200" dirty="0" smtClean="0">
                <a:solidFill>
                  <a:srgbClr val="333333"/>
                </a:solidFill>
              </a:rPr>
              <a:t>.” (Peter Singer, 1995)</a:t>
            </a:r>
            <a:endParaRPr lang="en-US" sz="3200" dirty="0">
              <a:solidFill>
                <a:srgbClr val="333333"/>
              </a:solidFill>
            </a:endParaRPr>
          </a:p>
        </p:txBody>
      </p:sp>
    </p:spTree>
    <p:extLst>
      <p:ext uri="{BB962C8B-B14F-4D97-AF65-F5344CB8AC3E}">
        <p14:creationId xmlns:p14="http://schemas.microsoft.com/office/powerpoint/2010/main" val="9178216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9253" y="544352"/>
            <a:ext cx="7950228" cy="6001643"/>
          </a:xfrm>
          <a:prstGeom prst="rect">
            <a:avLst/>
          </a:prstGeom>
        </p:spPr>
        <p:txBody>
          <a:bodyPr wrap="square">
            <a:spAutoFit/>
          </a:bodyPr>
          <a:lstStyle/>
          <a:p>
            <a:r>
              <a:rPr lang="en-US" sz="4800" dirty="0"/>
              <a:t>“I do not seek to understand in order that I may believe, but rather, I believe in order that I may understand”</a:t>
            </a:r>
          </a:p>
          <a:p>
            <a:r>
              <a:rPr lang="en-US" sz="4800" i="1" dirty="0" err="1" smtClean="0"/>
              <a:t>Neque</a:t>
            </a:r>
            <a:r>
              <a:rPr lang="en-US" sz="4800" i="1" dirty="0" smtClean="0"/>
              <a:t> </a:t>
            </a:r>
            <a:r>
              <a:rPr lang="en-US" sz="4800" i="1" dirty="0" err="1"/>
              <a:t>enim</a:t>
            </a:r>
            <a:r>
              <a:rPr lang="en-US" sz="4800" i="1" dirty="0"/>
              <a:t> </a:t>
            </a:r>
            <a:r>
              <a:rPr lang="en-US" sz="4800" i="1" dirty="0" err="1"/>
              <a:t>quaero</a:t>
            </a:r>
            <a:r>
              <a:rPr lang="en-US" sz="4800" i="1" dirty="0"/>
              <a:t> </a:t>
            </a:r>
            <a:r>
              <a:rPr lang="en-US" sz="4800" i="1" dirty="0" err="1"/>
              <a:t>intelligere</a:t>
            </a:r>
            <a:r>
              <a:rPr lang="en-US" sz="4800" i="1" dirty="0"/>
              <a:t> </a:t>
            </a:r>
            <a:r>
              <a:rPr lang="en-US" sz="4800" i="1" dirty="0" err="1"/>
              <a:t>ut</a:t>
            </a:r>
            <a:r>
              <a:rPr lang="en-US" sz="4800" i="1" dirty="0"/>
              <a:t> </a:t>
            </a:r>
            <a:r>
              <a:rPr lang="en-US" sz="4800" i="1" dirty="0" err="1"/>
              <a:t>credam</a:t>
            </a:r>
            <a:r>
              <a:rPr lang="en-US" sz="4800" i="1" dirty="0"/>
              <a:t>, </a:t>
            </a:r>
            <a:r>
              <a:rPr lang="en-US" sz="4800" i="1" dirty="0" err="1"/>
              <a:t>sed</a:t>
            </a:r>
            <a:r>
              <a:rPr lang="en-US" sz="4800" i="1" dirty="0"/>
              <a:t> credo </a:t>
            </a:r>
            <a:r>
              <a:rPr lang="en-US" sz="4800" i="1" dirty="0" err="1"/>
              <a:t>ut</a:t>
            </a:r>
            <a:r>
              <a:rPr lang="en-US" sz="4800" i="1" dirty="0"/>
              <a:t> </a:t>
            </a:r>
            <a:r>
              <a:rPr lang="en-US" sz="4800" i="1" dirty="0" err="1" smtClean="0"/>
              <a:t>intelligam</a:t>
            </a:r>
            <a:endParaRPr lang="en-US" sz="4800" dirty="0"/>
          </a:p>
          <a:p>
            <a:r>
              <a:rPr lang="en-US" sz="4800" dirty="0" smtClean="0"/>
              <a:t>Anselm of Canterbury </a:t>
            </a:r>
            <a:endParaRPr lang="en-US" sz="4800" dirty="0"/>
          </a:p>
        </p:txBody>
      </p:sp>
    </p:spTree>
    <p:extLst>
      <p:ext uri="{BB962C8B-B14F-4D97-AF65-F5344CB8AC3E}">
        <p14:creationId xmlns:p14="http://schemas.microsoft.com/office/powerpoint/2010/main" val="39087982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8525" y="1101564"/>
            <a:ext cx="7879791" cy="4524315"/>
          </a:xfrm>
          <a:prstGeom prst="rect">
            <a:avLst/>
          </a:prstGeom>
          <a:noFill/>
        </p:spPr>
        <p:txBody>
          <a:bodyPr wrap="square" rtlCol="0">
            <a:spAutoFit/>
          </a:bodyPr>
          <a:lstStyle/>
          <a:p>
            <a:r>
              <a:rPr lang="en-US" sz="4800" dirty="0" smtClean="0"/>
              <a:t>What comedian designer configured the region between our legs—an entertainment complex built around a sewage system?</a:t>
            </a:r>
          </a:p>
          <a:p>
            <a:pPr algn="r"/>
            <a:r>
              <a:rPr lang="en-US" sz="4800" dirty="0" smtClean="0"/>
              <a:t>Neil </a:t>
            </a:r>
            <a:r>
              <a:rPr lang="en-US" sz="4800" dirty="0" err="1" smtClean="0"/>
              <a:t>DeGrasse</a:t>
            </a:r>
            <a:r>
              <a:rPr lang="en-US" sz="4800" dirty="0" smtClean="0"/>
              <a:t> Tyson, 2005</a:t>
            </a:r>
            <a:endParaRPr lang="en-US" sz="4800" dirty="0"/>
          </a:p>
        </p:txBody>
      </p:sp>
    </p:spTree>
    <p:extLst>
      <p:ext uri="{BB962C8B-B14F-4D97-AF65-F5344CB8AC3E}">
        <p14:creationId xmlns:p14="http://schemas.microsoft.com/office/powerpoint/2010/main" val="35425573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1200" y="698500"/>
            <a:ext cx="7912100" cy="6001642"/>
          </a:xfrm>
          <a:prstGeom prst="rect">
            <a:avLst/>
          </a:prstGeom>
        </p:spPr>
        <p:txBody>
          <a:bodyPr wrap="square">
            <a:spAutoFit/>
          </a:bodyPr>
          <a:lstStyle/>
          <a:p>
            <a:r>
              <a:rPr lang="en-US" sz="3200" dirty="0" smtClean="0">
                <a:solidFill>
                  <a:srgbClr val="333333"/>
                </a:solidFill>
              </a:rPr>
              <a:t>“The </a:t>
            </a:r>
            <a:r>
              <a:rPr lang="en-US" sz="3200" dirty="0">
                <a:solidFill>
                  <a:srgbClr val="333333"/>
                </a:solidFill>
              </a:rPr>
              <a:t>wide support for medical infanticide suggest that, instead of trying to find places to draw lines, we should accept that the development of the human being, from embryo to fetus, from fetus to newborn, and from newborn infant to older child, is a continuous process that does not offer us neat lines of demarcation between stages. But we may then add, so to is the development of the moral status of the human being</a:t>
            </a:r>
            <a:r>
              <a:rPr lang="en-US" sz="3200" dirty="0" smtClean="0">
                <a:solidFill>
                  <a:srgbClr val="333333"/>
                </a:solidFill>
              </a:rPr>
              <a:t>.” </a:t>
            </a:r>
          </a:p>
          <a:p>
            <a:pPr algn="r"/>
            <a:r>
              <a:rPr lang="en-US" sz="3200" dirty="0" smtClean="0">
                <a:solidFill>
                  <a:srgbClr val="333333"/>
                </a:solidFill>
              </a:rPr>
              <a:t>Peter Singer, 1995</a:t>
            </a:r>
            <a:endParaRPr lang="en-US" sz="3200" dirty="0">
              <a:solidFill>
                <a:srgbClr val="333333"/>
              </a:solidFill>
            </a:endParaRPr>
          </a:p>
        </p:txBody>
      </p:sp>
    </p:spTree>
    <p:extLst>
      <p:ext uri="{BB962C8B-B14F-4D97-AF65-F5344CB8AC3E}">
        <p14:creationId xmlns:p14="http://schemas.microsoft.com/office/powerpoint/2010/main" val="2114708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8524" y="306001"/>
            <a:ext cx="8093999" cy="6247864"/>
          </a:xfrm>
          <a:prstGeom prst="rect">
            <a:avLst/>
          </a:prstGeom>
        </p:spPr>
        <p:txBody>
          <a:bodyPr wrap="square">
            <a:spAutoFit/>
          </a:bodyPr>
          <a:lstStyle/>
          <a:p>
            <a:r>
              <a:rPr lang="en-US" sz="4000" b="1" dirty="0"/>
              <a:t> </a:t>
            </a:r>
            <a:r>
              <a:rPr lang="en-US" sz="4000" dirty="0"/>
              <a:t>‘He will wipe every tear from their eyes</a:t>
            </a:r>
            <a:r>
              <a:rPr lang="en-US" sz="4000" dirty="0" smtClean="0"/>
              <a:t>. </a:t>
            </a:r>
            <a:r>
              <a:rPr lang="en-US" sz="4000" dirty="0"/>
              <a:t>There will be no more death</a:t>
            </a:r>
            <a:r>
              <a:rPr lang="en-US" sz="4000" dirty="0" smtClean="0"/>
              <a:t>’ </a:t>
            </a:r>
            <a:r>
              <a:rPr lang="en-US" sz="4000" dirty="0"/>
              <a:t>or mourning or crying or pain</a:t>
            </a:r>
            <a:r>
              <a:rPr lang="en-US" sz="4000" dirty="0" smtClean="0"/>
              <a:t>, </a:t>
            </a:r>
            <a:r>
              <a:rPr lang="en-US" sz="4000" dirty="0"/>
              <a:t>for the old order of things has passed away.</a:t>
            </a:r>
            <a:r>
              <a:rPr lang="en-US" sz="4000" dirty="0" smtClean="0"/>
              <a:t>”</a:t>
            </a:r>
            <a:r>
              <a:rPr lang="en-US" sz="4000" dirty="0"/>
              <a:t> </a:t>
            </a:r>
            <a:r>
              <a:rPr lang="en-US" sz="4000" b="1" dirty="0"/>
              <a:t> </a:t>
            </a:r>
            <a:r>
              <a:rPr lang="en-US" sz="4000" dirty="0"/>
              <a:t>He who was seated on the </a:t>
            </a:r>
            <a:r>
              <a:rPr lang="en-US" sz="4000" dirty="0" smtClean="0"/>
              <a:t>throne </a:t>
            </a:r>
            <a:r>
              <a:rPr lang="en-US" sz="4000" dirty="0"/>
              <a:t>said, “I am making everything new!</a:t>
            </a:r>
            <a:r>
              <a:rPr lang="en-US" sz="4000" dirty="0" smtClean="0"/>
              <a:t>”</a:t>
            </a:r>
            <a:r>
              <a:rPr lang="en-US" sz="4000" b="1" dirty="0"/>
              <a:t> </a:t>
            </a:r>
            <a:r>
              <a:rPr lang="en-US" sz="4000" dirty="0" smtClean="0"/>
              <a:t>Then </a:t>
            </a:r>
            <a:r>
              <a:rPr lang="en-US" sz="4000" dirty="0"/>
              <a:t>he said, “Write this down, for these words are trustworthy and true.</a:t>
            </a:r>
            <a:r>
              <a:rPr lang="en-US" sz="4000" dirty="0" smtClean="0"/>
              <a:t>”</a:t>
            </a:r>
          </a:p>
          <a:p>
            <a:pPr algn="r"/>
            <a:r>
              <a:rPr lang="en-US" sz="4000" dirty="0" smtClean="0"/>
              <a:t>Revelation 21:4,5</a:t>
            </a:r>
            <a:endParaRPr lang="en-US" sz="4000" dirty="0"/>
          </a:p>
        </p:txBody>
      </p:sp>
    </p:spTree>
    <p:extLst>
      <p:ext uri="{BB962C8B-B14F-4D97-AF65-F5344CB8AC3E}">
        <p14:creationId xmlns:p14="http://schemas.microsoft.com/office/powerpoint/2010/main" val="3319997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7924" y="719076"/>
            <a:ext cx="7895092" cy="5016758"/>
          </a:xfrm>
          <a:prstGeom prst="rect">
            <a:avLst/>
          </a:prstGeom>
        </p:spPr>
        <p:txBody>
          <a:bodyPr wrap="square">
            <a:spAutoFit/>
          </a:bodyPr>
          <a:lstStyle/>
          <a:p>
            <a:r>
              <a:rPr lang="en-US" sz="4000" dirty="0"/>
              <a:t>For you created my inmost being</a:t>
            </a:r>
            <a:r>
              <a:rPr lang="en-US" sz="4000" dirty="0" smtClean="0"/>
              <a:t>;</a:t>
            </a:r>
            <a:r>
              <a:rPr lang="en-US" sz="4000" b="1" dirty="0" smtClean="0"/>
              <a:t> </a:t>
            </a:r>
            <a:r>
              <a:rPr lang="en-US" sz="4000" dirty="0" smtClean="0"/>
              <a:t>you </a:t>
            </a:r>
            <a:r>
              <a:rPr lang="en-US" sz="4000" dirty="0"/>
              <a:t>knit me </a:t>
            </a:r>
            <a:r>
              <a:rPr lang="en-US" sz="4000" dirty="0" smtClean="0"/>
              <a:t>together </a:t>
            </a:r>
            <a:r>
              <a:rPr lang="en-US" sz="4000" dirty="0"/>
              <a:t>in my mother’s womb</a:t>
            </a:r>
            <a:r>
              <a:rPr lang="en-US" sz="4000" dirty="0" smtClean="0"/>
              <a:t>.</a:t>
            </a:r>
            <a:endParaRPr lang="en-US" sz="4000" b="1" dirty="0"/>
          </a:p>
          <a:p>
            <a:r>
              <a:rPr lang="en-US" sz="4000" dirty="0"/>
              <a:t>I praise </a:t>
            </a:r>
            <a:r>
              <a:rPr lang="en-US" sz="4000" dirty="0" smtClean="0"/>
              <a:t>you </a:t>
            </a:r>
            <a:r>
              <a:rPr lang="en-US" sz="4000" dirty="0"/>
              <a:t>because I am fearfully and wonderfully made</a:t>
            </a:r>
            <a:r>
              <a:rPr lang="en-US" sz="4000" dirty="0" smtClean="0"/>
              <a:t>;</a:t>
            </a:r>
            <a:r>
              <a:rPr lang="en-US" sz="4000" dirty="0"/>
              <a:t> </a:t>
            </a:r>
            <a:r>
              <a:rPr lang="en-US" sz="4000" dirty="0" smtClean="0"/>
              <a:t>your </a:t>
            </a:r>
            <a:r>
              <a:rPr lang="en-US" sz="4000" dirty="0"/>
              <a:t>works are wonderful</a:t>
            </a:r>
            <a:r>
              <a:rPr lang="en-US" sz="4000" dirty="0" smtClean="0"/>
              <a:t>,</a:t>
            </a:r>
            <a:r>
              <a:rPr lang="en-US" sz="4000" b="1" dirty="0" smtClean="0"/>
              <a:t> </a:t>
            </a:r>
            <a:r>
              <a:rPr lang="en-US" sz="4000" dirty="0" smtClean="0"/>
              <a:t>I </a:t>
            </a:r>
            <a:r>
              <a:rPr lang="en-US" sz="4000" dirty="0"/>
              <a:t>know that full well</a:t>
            </a:r>
            <a:r>
              <a:rPr lang="en-US" sz="4000" dirty="0" smtClean="0"/>
              <a:t>.</a:t>
            </a:r>
          </a:p>
          <a:p>
            <a:pPr algn="r"/>
            <a:r>
              <a:rPr lang="en-US" sz="4000" dirty="0" smtClean="0"/>
              <a:t>Psalm 139:13,14 NIV</a:t>
            </a:r>
            <a:endParaRPr lang="en-US" sz="4000" dirty="0"/>
          </a:p>
        </p:txBody>
      </p:sp>
    </p:spTree>
    <p:extLst>
      <p:ext uri="{BB962C8B-B14F-4D97-AF65-F5344CB8AC3E}">
        <p14:creationId xmlns:p14="http://schemas.microsoft.com/office/powerpoint/2010/main" val="12048270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96178" y="1156873"/>
            <a:ext cx="7861301" cy="3416320"/>
          </a:xfrm>
          <a:prstGeom prst="rect">
            <a:avLst/>
          </a:prstGeom>
        </p:spPr>
        <p:txBody>
          <a:bodyPr wrap="square">
            <a:spAutoFit/>
          </a:bodyPr>
          <a:lstStyle/>
          <a:p>
            <a:r>
              <a:rPr lang="en-US" sz="5400" dirty="0" smtClean="0">
                <a:solidFill>
                  <a:srgbClr val="333333"/>
                </a:solidFill>
              </a:rPr>
              <a:t>“He </a:t>
            </a:r>
            <a:r>
              <a:rPr lang="en-US" sz="5400" dirty="0">
                <a:solidFill>
                  <a:srgbClr val="333333"/>
                </a:solidFill>
              </a:rPr>
              <a:t>is before all things, and in him all things </a:t>
            </a:r>
            <a:r>
              <a:rPr lang="en-US" sz="5400" dirty="0" smtClean="0">
                <a:solidFill>
                  <a:srgbClr val="333333"/>
                </a:solidFill>
              </a:rPr>
              <a:t>hold together.” </a:t>
            </a:r>
          </a:p>
          <a:p>
            <a:pPr algn="r"/>
            <a:r>
              <a:rPr lang="en-US" sz="5400" dirty="0" smtClean="0">
                <a:solidFill>
                  <a:srgbClr val="333333"/>
                </a:solidFill>
              </a:rPr>
              <a:t>Colossians </a:t>
            </a:r>
            <a:r>
              <a:rPr lang="en-US" sz="5400" dirty="0">
                <a:solidFill>
                  <a:srgbClr val="333333"/>
                </a:solidFill>
              </a:rPr>
              <a:t>1:17 </a:t>
            </a:r>
            <a:r>
              <a:rPr lang="en-US" sz="5400" dirty="0" smtClean="0">
                <a:solidFill>
                  <a:srgbClr val="333333"/>
                </a:solidFill>
              </a:rPr>
              <a:t>NIV</a:t>
            </a:r>
            <a:endParaRPr lang="en-US" sz="5400" dirty="0">
              <a:solidFill>
                <a:srgbClr val="333333"/>
              </a:solidFill>
              <a:effectLst/>
            </a:endParaRPr>
          </a:p>
        </p:txBody>
      </p:sp>
    </p:spTree>
    <p:extLst>
      <p:ext uri="{BB962C8B-B14F-4D97-AF65-F5344CB8AC3E}">
        <p14:creationId xmlns:p14="http://schemas.microsoft.com/office/powerpoint/2010/main" val="21291338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1400" y="472681"/>
            <a:ext cx="7442200" cy="5632311"/>
          </a:xfrm>
          <a:prstGeom prst="rect">
            <a:avLst/>
          </a:prstGeom>
        </p:spPr>
        <p:txBody>
          <a:bodyPr wrap="square">
            <a:spAutoFit/>
          </a:bodyPr>
          <a:lstStyle/>
          <a:p>
            <a:r>
              <a:rPr lang="en-US" sz="6000" dirty="0" smtClean="0">
                <a:solidFill>
                  <a:srgbClr val="333333"/>
                </a:solidFill>
              </a:rPr>
              <a:t>“By </a:t>
            </a:r>
            <a:r>
              <a:rPr lang="en-US" sz="6000" dirty="0">
                <a:solidFill>
                  <a:srgbClr val="333333"/>
                </a:solidFill>
              </a:rPr>
              <a:t>the word of the LORD the heavens were made, their starry host by the breath of his mouth</a:t>
            </a:r>
            <a:r>
              <a:rPr lang="en-US" sz="6000" dirty="0" smtClean="0">
                <a:solidFill>
                  <a:srgbClr val="333333"/>
                </a:solidFill>
              </a:rPr>
              <a:t>.”</a:t>
            </a:r>
          </a:p>
          <a:p>
            <a:pPr algn="r"/>
            <a:r>
              <a:rPr lang="en-US" sz="6000" dirty="0" smtClean="0">
                <a:solidFill>
                  <a:srgbClr val="333333"/>
                </a:solidFill>
              </a:rPr>
              <a:t>Psalm </a:t>
            </a:r>
            <a:r>
              <a:rPr lang="en-US" sz="6000" dirty="0">
                <a:solidFill>
                  <a:srgbClr val="333333"/>
                </a:solidFill>
              </a:rPr>
              <a:t>33:6 </a:t>
            </a:r>
            <a:r>
              <a:rPr lang="en-US" sz="6000" dirty="0" smtClean="0">
                <a:solidFill>
                  <a:srgbClr val="333333"/>
                </a:solidFill>
              </a:rPr>
              <a:t>NIV</a:t>
            </a:r>
            <a:endParaRPr lang="en-US" sz="6000" dirty="0">
              <a:solidFill>
                <a:srgbClr val="333333"/>
              </a:solidFill>
            </a:endParaRPr>
          </a:p>
        </p:txBody>
      </p:sp>
    </p:spTree>
    <p:extLst>
      <p:ext uri="{BB962C8B-B14F-4D97-AF65-F5344CB8AC3E}">
        <p14:creationId xmlns:p14="http://schemas.microsoft.com/office/powerpoint/2010/main" val="469662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4200" y="276806"/>
            <a:ext cx="8204200" cy="6494085"/>
          </a:xfrm>
          <a:prstGeom prst="rect">
            <a:avLst/>
          </a:prstGeom>
        </p:spPr>
        <p:txBody>
          <a:bodyPr wrap="square">
            <a:spAutoFit/>
          </a:bodyPr>
          <a:lstStyle/>
          <a:p>
            <a:r>
              <a:rPr lang="en-US" sz="3200" dirty="0" smtClean="0">
                <a:solidFill>
                  <a:srgbClr val="333333"/>
                </a:solidFill>
                <a:effectLst/>
              </a:rPr>
              <a:t>“He [Darwin] discovered a way in which the unaided laws of physics — the laws according to which things “just happen” — could, in the fullness of geologic time, come to mimic deliberate design. The illusion of design is so successful that to this day most Americans (including, significantly, many influential and rich Americans) stubbornly refuse to believe it is an illusion. To such people, if a heart (or an eye or a bacterial flagellum) looks designed, that’s proof enough that it is designed.”</a:t>
            </a:r>
          </a:p>
          <a:p>
            <a:pPr algn="r"/>
            <a:r>
              <a:rPr lang="en-US" sz="3200" dirty="0" smtClean="0">
                <a:solidFill>
                  <a:srgbClr val="333333"/>
                </a:solidFill>
                <a:effectLst/>
              </a:rPr>
              <a:t>Richard Dawkins, 2005</a:t>
            </a:r>
            <a:endParaRPr lang="en-US" sz="3200" dirty="0">
              <a:solidFill>
                <a:srgbClr val="333333"/>
              </a:solidFill>
            </a:endParaRPr>
          </a:p>
        </p:txBody>
      </p:sp>
    </p:spTree>
    <p:extLst>
      <p:ext uri="{BB962C8B-B14F-4D97-AF65-F5344CB8AC3E}">
        <p14:creationId xmlns:p14="http://schemas.microsoft.com/office/powerpoint/2010/main" val="1128910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3225" y="627279"/>
            <a:ext cx="8231704" cy="5909309"/>
          </a:xfrm>
          <a:prstGeom prst="rect">
            <a:avLst/>
          </a:prstGeom>
        </p:spPr>
        <p:txBody>
          <a:bodyPr wrap="square">
            <a:spAutoFit/>
          </a:bodyPr>
          <a:lstStyle/>
          <a:p>
            <a:r>
              <a:rPr lang="en-US" sz="5400" dirty="0"/>
              <a:t>Therefore, just as sin entered the world through one man</a:t>
            </a:r>
            <a:r>
              <a:rPr lang="en-US" sz="5400" dirty="0" smtClean="0"/>
              <a:t>, </a:t>
            </a:r>
            <a:r>
              <a:rPr lang="en-US" sz="5400" dirty="0"/>
              <a:t>and death through sin</a:t>
            </a:r>
            <a:r>
              <a:rPr lang="en-US" sz="5400" dirty="0" smtClean="0"/>
              <a:t>, </a:t>
            </a:r>
            <a:r>
              <a:rPr lang="en-US" sz="5400" dirty="0"/>
              <a:t>and in this way death came to all people, because all </a:t>
            </a:r>
            <a:r>
              <a:rPr lang="en-US" sz="5400" dirty="0" smtClean="0"/>
              <a:t>sinned</a:t>
            </a:r>
          </a:p>
          <a:p>
            <a:pPr algn="r"/>
            <a:r>
              <a:rPr lang="en-US" sz="5400" dirty="0" smtClean="0"/>
              <a:t>Romans 5:12 NIV</a:t>
            </a:r>
            <a:endParaRPr lang="en-US" sz="5400" dirty="0"/>
          </a:p>
        </p:txBody>
      </p:sp>
    </p:spTree>
    <p:extLst>
      <p:ext uri="{BB962C8B-B14F-4D97-AF65-F5344CB8AC3E}">
        <p14:creationId xmlns:p14="http://schemas.microsoft.com/office/powerpoint/2010/main" val="38877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riedrich Engel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55" y="987776"/>
            <a:ext cx="4402667" cy="5870223"/>
          </a:xfrm>
          <a:prstGeom prst="rect">
            <a:avLst/>
          </a:prstGeom>
        </p:spPr>
      </p:pic>
      <p:sp>
        <p:nvSpPr>
          <p:cNvPr id="2" name="Rectangle 1"/>
          <p:cNvSpPr/>
          <p:nvPr/>
        </p:nvSpPr>
        <p:spPr>
          <a:xfrm>
            <a:off x="1128889" y="366888"/>
            <a:ext cx="7648222" cy="5509200"/>
          </a:xfrm>
          <a:prstGeom prst="rect">
            <a:avLst/>
          </a:prstGeom>
        </p:spPr>
        <p:txBody>
          <a:bodyPr wrap="square">
            <a:spAutoFit/>
          </a:bodyPr>
          <a:lstStyle/>
          <a:p>
            <a:pPr algn="r"/>
            <a:r>
              <a:rPr lang="en-US" sz="4400" dirty="0" smtClean="0"/>
              <a:t>Just </a:t>
            </a:r>
            <a:r>
              <a:rPr lang="en-US" sz="4400" dirty="0"/>
              <a:t>as Darwin discovered the law of evolution in </a:t>
            </a:r>
            <a:endParaRPr lang="en-US" sz="4400" dirty="0" smtClean="0"/>
          </a:p>
          <a:p>
            <a:pPr algn="r"/>
            <a:r>
              <a:rPr lang="en-US" sz="4400" dirty="0" smtClean="0"/>
              <a:t>organic </a:t>
            </a:r>
            <a:r>
              <a:rPr lang="en-US" sz="4400" dirty="0"/>
              <a:t>nature, </a:t>
            </a:r>
            <a:r>
              <a:rPr lang="en-US" sz="4400" dirty="0" smtClean="0"/>
              <a:t>so </a:t>
            </a:r>
          </a:p>
          <a:p>
            <a:pPr algn="r"/>
            <a:r>
              <a:rPr lang="en-US" sz="4400" dirty="0" smtClean="0"/>
              <a:t>Marx </a:t>
            </a:r>
            <a:r>
              <a:rPr lang="en-US" sz="4400" dirty="0"/>
              <a:t>discovered </a:t>
            </a:r>
            <a:r>
              <a:rPr lang="en-US" sz="4400" dirty="0" smtClean="0"/>
              <a:t>the </a:t>
            </a:r>
          </a:p>
          <a:p>
            <a:pPr algn="r"/>
            <a:r>
              <a:rPr lang="en-US" sz="4400" dirty="0" smtClean="0"/>
              <a:t>law </a:t>
            </a:r>
            <a:r>
              <a:rPr lang="en-US" sz="4400" dirty="0"/>
              <a:t>of </a:t>
            </a:r>
            <a:r>
              <a:rPr lang="en-US" sz="4400" dirty="0" smtClean="0"/>
              <a:t>evolution in </a:t>
            </a:r>
          </a:p>
          <a:p>
            <a:pPr algn="r"/>
            <a:r>
              <a:rPr lang="en-US" sz="4400" dirty="0" smtClean="0"/>
              <a:t>human history.</a:t>
            </a:r>
          </a:p>
          <a:p>
            <a:pPr algn="r"/>
            <a:endParaRPr lang="en-US" sz="4400" dirty="0"/>
          </a:p>
          <a:p>
            <a:pPr algn="r"/>
            <a:r>
              <a:rPr lang="en-US" sz="3600" i="1" dirty="0" smtClean="0"/>
              <a:t>Friedrich Engels 1883</a:t>
            </a:r>
            <a:endParaRPr lang="en-US" sz="3600" dirty="0"/>
          </a:p>
        </p:txBody>
      </p:sp>
    </p:spTree>
    <p:extLst>
      <p:ext uri="{BB962C8B-B14F-4D97-AF65-F5344CB8AC3E}">
        <p14:creationId xmlns:p14="http://schemas.microsoft.com/office/powerpoint/2010/main" val="2594297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rl 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 y="1411229"/>
            <a:ext cx="4933669" cy="5446771"/>
          </a:xfrm>
          <a:prstGeom prst="rect">
            <a:avLst/>
          </a:prstGeom>
        </p:spPr>
      </p:pic>
      <p:sp>
        <p:nvSpPr>
          <p:cNvPr id="2" name="Rectangle 1"/>
          <p:cNvSpPr/>
          <p:nvPr/>
        </p:nvSpPr>
        <p:spPr>
          <a:xfrm>
            <a:off x="5905" y="529715"/>
            <a:ext cx="8836610" cy="6001643"/>
          </a:xfrm>
          <a:prstGeom prst="rect">
            <a:avLst/>
          </a:prstGeom>
        </p:spPr>
        <p:txBody>
          <a:bodyPr wrap="square">
            <a:spAutoFit/>
          </a:bodyPr>
          <a:lstStyle/>
          <a:p>
            <a:pPr algn="r"/>
            <a:r>
              <a:rPr lang="en-US" sz="4800" dirty="0"/>
              <a:t>Although it is developed in </a:t>
            </a:r>
            <a:endParaRPr lang="en-US" sz="4800" dirty="0" smtClean="0"/>
          </a:p>
          <a:p>
            <a:pPr algn="r"/>
            <a:r>
              <a:rPr lang="en-US" sz="4800" dirty="0" smtClean="0"/>
              <a:t>the </a:t>
            </a:r>
            <a:r>
              <a:rPr lang="en-US" sz="4800" dirty="0"/>
              <a:t>crude English </a:t>
            </a:r>
            <a:r>
              <a:rPr lang="en-US" sz="4800" dirty="0" smtClean="0"/>
              <a:t>style</a:t>
            </a:r>
            <a:r>
              <a:rPr lang="en-US" sz="4800" dirty="0"/>
              <a:t>, </a:t>
            </a:r>
            <a:endParaRPr lang="en-US" sz="4800" dirty="0" smtClean="0"/>
          </a:p>
          <a:p>
            <a:pPr algn="r"/>
            <a:r>
              <a:rPr lang="en-US" sz="4800" dirty="0" smtClean="0"/>
              <a:t>this </a:t>
            </a:r>
            <a:r>
              <a:rPr lang="en-US" sz="4800" dirty="0"/>
              <a:t>is a </a:t>
            </a:r>
            <a:r>
              <a:rPr lang="en-US" sz="4800" dirty="0" smtClean="0"/>
              <a:t>book [</a:t>
            </a:r>
            <a:r>
              <a:rPr lang="en-US" sz="4800" i="1" dirty="0" smtClean="0"/>
              <a:t>Origin </a:t>
            </a:r>
          </a:p>
          <a:p>
            <a:pPr algn="r"/>
            <a:r>
              <a:rPr lang="en-US" sz="4800" i="1" dirty="0" smtClean="0"/>
              <a:t>of Species</a:t>
            </a:r>
            <a:r>
              <a:rPr lang="en-US" sz="4800" dirty="0" smtClean="0"/>
              <a:t>] which </a:t>
            </a:r>
          </a:p>
          <a:p>
            <a:pPr algn="r"/>
            <a:r>
              <a:rPr lang="en-US" sz="4800" dirty="0"/>
              <a:t>c</a:t>
            </a:r>
            <a:r>
              <a:rPr lang="en-US" sz="4800" dirty="0" smtClean="0"/>
              <a:t>ontains the </a:t>
            </a:r>
            <a:r>
              <a:rPr lang="en-US" sz="4800" dirty="0"/>
              <a:t>basis </a:t>
            </a:r>
            <a:endParaRPr lang="en-US" sz="4800" dirty="0" smtClean="0"/>
          </a:p>
          <a:p>
            <a:pPr algn="r"/>
            <a:r>
              <a:rPr lang="en-US" sz="4800" dirty="0" smtClean="0"/>
              <a:t>of natural history </a:t>
            </a:r>
          </a:p>
          <a:p>
            <a:pPr algn="r"/>
            <a:r>
              <a:rPr lang="en-US" sz="4800" dirty="0" smtClean="0"/>
              <a:t>for </a:t>
            </a:r>
            <a:r>
              <a:rPr lang="en-US" sz="4800" dirty="0"/>
              <a:t>our views</a:t>
            </a:r>
            <a:r>
              <a:rPr lang="en-US" sz="4800" dirty="0" smtClean="0"/>
              <a:t>.</a:t>
            </a:r>
          </a:p>
          <a:p>
            <a:pPr algn="r"/>
            <a:r>
              <a:rPr lang="en-US" sz="4800" i="1" dirty="0" smtClean="0"/>
              <a:t>Karl Marx</a:t>
            </a:r>
            <a:endParaRPr lang="en-US" sz="4800" dirty="0"/>
          </a:p>
        </p:txBody>
      </p:sp>
    </p:spTree>
    <p:extLst>
      <p:ext uri="{BB962C8B-B14F-4D97-AF65-F5344CB8AC3E}">
        <p14:creationId xmlns:p14="http://schemas.microsoft.com/office/powerpoint/2010/main" val="2919608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Karl Mar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0" y="1411229"/>
            <a:ext cx="4933669" cy="5446771"/>
          </a:xfrm>
          <a:prstGeom prst="rect">
            <a:avLst/>
          </a:prstGeom>
        </p:spPr>
      </p:pic>
      <p:sp>
        <p:nvSpPr>
          <p:cNvPr id="2" name="Rectangle 1"/>
          <p:cNvSpPr/>
          <p:nvPr/>
        </p:nvSpPr>
        <p:spPr>
          <a:xfrm>
            <a:off x="108091" y="310730"/>
            <a:ext cx="8836610" cy="6555641"/>
          </a:xfrm>
          <a:prstGeom prst="rect">
            <a:avLst/>
          </a:prstGeom>
        </p:spPr>
        <p:txBody>
          <a:bodyPr wrap="square">
            <a:spAutoFit/>
          </a:bodyPr>
          <a:lstStyle/>
          <a:p>
            <a:pPr algn="r"/>
            <a:r>
              <a:rPr lang="en-US" sz="4000" dirty="0" smtClean="0"/>
              <a:t>The </a:t>
            </a:r>
            <a:r>
              <a:rPr lang="en-US" sz="4000" dirty="0"/>
              <a:t>history of all h</a:t>
            </a:r>
            <a:r>
              <a:rPr lang="en-US" sz="4000" dirty="0" smtClean="0"/>
              <a:t>itherto  existing </a:t>
            </a:r>
          </a:p>
          <a:p>
            <a:pPr algn="r"/>
            <a:r>
              <a:rPr lang="en-US" sz="4000" dirty="0" smtClean="0"/>
              <a:t>society is </a:t>
            </a:r>
            <a:r>
              <a:rPr lang="en-US" sz="4000" dirty="0"/>
              <a:t>the  </a:t>
            </a:r>
            <a:r>
              <a:rPr lang="en-US" sz="4000" dirty="0" smtClean="0"/>
              <a:t>history of </a:t>
            </a:r>
            <a:r>
              <a:rPr lang="en-US" sz="4000" dirty="0"/>
              <a:t>class struggles</a:t>
            </a:r>
            <a:r>
              <a:rPr lang="en-US" sz="4000" dirty="0" smtClean="0"/>
              <a:t>.</a:t>
            </a:r>
            <a:endParaRPr lang="en-US" sz="2800" dirty="0" smtClean="0"/>
          </a:p>
          <a:p>
            <a:pPr algn="r"/>
            <a:endParaRPr lang="en-US" sz="2800" dirty="0" smtClean="0"/>
          </a:p>
          <a:p>
            <a:pPr algn="r"/>
            <a:r>
              <a:rPr lang="en-US" sz="4000" dirty="0"/>
              <a:t>Die Geschichte </a:t>
            </a:r>
            <a:r>
              <a:rPr lang="en-US" sz="4000" dirty="0" err="1"/>
              <a:t>aller</a:t>
            </a:r>
            <a:r>
              <a:rPr lang="en-US" sz="4000" dirty="0"/>
              <a:t> </a:t>
            </a:r>
            <a:endParaRPr lang="en-US" sz="4000" dirty="0" smtClean="0"/>
          </a:p>
          <a:p>
            <a:pPr algn="r"/>
            <a:r>
              <a:rPr lang="en-US" sz="4000" dirty="0" err="1" smtClean="0"/>
              <a:t>bisherigen</a:t>
            </a:r>
            <a:r>
              <a:rPr lang="en-US" sz="4000" dirty="0" smtClean="0"/>
              <a:t> </a:t>
            </a:r>
            <a:r>
              <a:rPr lang="en-US" sz="4000" dirty="0" err="1"/>
              <a:t>Gesellschaft</a:t>
            </a:r>
            <a:r>
              <a:rPr lang="en-US" sz="4000" dirty="0"/>
              <a:t> </a:t>
            </a:r>
            <a:endParaRPr lang="en-US" sz="4000" dirty="0" smtClean="0"/>
          </a:p>
          <a:p>
            <a:pPr algn="r"/>
            <a:r>
              <a:rPr lang="en-US" sz="4000" dirty="0" err="1" smtClean="0"/>
              <a:t>ist</a:t>
            </a:r>
            <a:r>
              <a:rPr lang="en-US" sz="4000" dirty="0" smtClean="0"/>
              <a:t> </a:t>
            </a:r>
            <a:r>
              <a:rPr lang="en-US" sz="4000" dirty="0"/>
              <a:t>die Geschichte von </a:t>
            </a:r>
            <a:r>
              <a:rPr lang="en-US" sz="4000" dirty="0" err="1"/>
              <a:t>Klassenkämpfen</a:t>
            </a:r>
            <a:r>
              <a:rPr lang="en-US" sz="4000" dirty="0"/>
              <a:t>.</a:t>
            </a:r>
            <a:endParaRPr lang="en-US" sz="2800" dirty="0"/>
          </a:p>
          <a:p>
            <a:pPr algn="r"/>
            <a:endParaRPr lang="en-US" sz="2800" dirty="0" smtClean="0"/>
          </a:p>
          <a:p>
            <a:pPr algn="r"/>
            <a:r>
              <a:rPr lang="en-US" sz="4000" i="1" dirty="0" smtClean="0"/>
              <a:t>Karl Marx and </a:t>
            </a:r>
          </a:p>
          <a:p>
            <a:pPr algn="r"/>
            <a:r>
              <a:rPr lang="en-US" sz="4000" i="1" dirty="0" smtClean="0"/>
              <a:t>Friedrich Engels</a:t>
            </a:r>
            <a:r>
              <a:rPr lang="en-US" sz="4000" dirty="0" smtClean="0"/>
              <a:t> </a:t>
            </a:r>
            <a:endParaRPr lang="en-US" sz="4000" dirty="0"/>
          </a:p>
        </p:txBody>
      </p:sp>
    </p:spTree>
    <p:extLst>
      <p:ext uri="{BB962C8B-B14F-4D97-AF65-F5344CB8AC3E}">
        <p14:creationId xmlns:p14="http://schemas.microsoft.com/office/powerpoint/2010/main" val="1287790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Charles Darwin - clear back-1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66838"/>
            <a:ext cx="4064000" cy="549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1" name="Rectangle 3"/>
          <p:cNvSpPr>
            <a:spLocks noChangeArrowheads="1"/>
          </p:cNvSpPr>
          <p:nvPr/>
        </p:nvSpPr>
        <p:spPr bwMode="auto">
          <a:xfrm>
            <a:off x="-175175" y="-24998"/>
            <a:ext cx="9211517" cy="69865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r"/>
            <a:r>
              <a:rPr lang="en-US" sz="3200" dirty="0" smtClean="0"/>
              <a:t>And </a:t>
            </a:r>
            <a:r>
              <a:rPr lang="en-US" sz="3200" dirty="0"/>
              <a:t>we have seen in the chapter on </a:t>
            </a:r>
            <a:r>
              <a:rPr lang="en-US" sz="3200" dirty="0" smtClean="0"/>
              <a:t>the Struggle </a:t>
            </a:r>
            <a:r>
              <a:rPr lang="en-US" sz="3200" dirty="0"/>
              <a:t>for Existence that it is the most </a:t>
            </a:r>
            <a:r>
              <a:rPr lang="en-US" sz="3200" dirty="0" smtClean="0"/>
              <a:t>closely</a:t>
            </a:r>
            <a:r>
              <a:rPr lang="en-US" sz="3200" dirty="0"/>
              <a:t>-allied forms</a:t>
            </a:r>
            <a:r>
              <a:rPr lang="en-US" sz="3200" dirty="0" smtClean="0"/>
              <a:t>,-</a:t>
            </a:r>
            <a:r>
              <a:rPr lang="en-US" sz="3200" dirty="0"/>
              <a:t>-varieties </a:t>
            </a:r>
            <a:r>
              <a:rPr lang="en-US" sz="3200" dirty="0" smtClean="0"/>
              <a:t>of the same species</a:t>
            </a:r>
            <a:r>
              <a:rPr lang="en-US" sz="3200" dirty="0"/>
              <a:t>,  </a:t>
            </a:r>
            <a:endParaRPr lang="en-US" sz="3200" dirty="0" smtClean="0"/>
          </a:p>
          <a:p>
            <a:pPr algn="r"/>
            <a:r>
              <a:rPr lang="en-US" sz="3200" dirty="0" smtClean="0"/>
              <a:t>and species of </a:t>
            </a:r>
            <a:r>
              <a:rPr lang="en-US" sz="3200" dirty="0"/>
              <a:t>the same genus </a:t>
            </a:r>
            <a:r>
              <a:rPr lang="en-US" sz="3200" dirty="0" smtClean="0"/>
              <a:t>or </a:t>
            </a:r>
          </a:p>
          <a:p>
            <a:pPr algn="r"/>
            <a:r>
              <a:rPr lang="en-US" sz="3200" dirty="0" smtClean="0"/>
              <a:t>related genera</a:t>
            </a:r>
            <a:r>
              <a:rPr lang="en-US" sz="3200" dirty="0"/>
              <a:t>… Generally </a:t>
            </a:r>
            <a:endParaRPr lang="en-US" sz="3200" dirty="0" smtClean="0"/>
          </a:p>
          <a:p>
            <a:pPr algn="r"/>
            <a:r>
              <a:rPr lang="en-US" sz="3200" dirty="0" smtClean="0"/>
              <a:t>come into the </a:t>
            </a:r>
            <a:r>
              <a:rPr lang="en-US" sz="3200" dirty="0"/>
              <a:t>severest </a:t>
            </a:r>
            <a:endParaRPr lang="en-US" sz="3200" dirty="0" smtClean="0"/>
          </a:p>
          <a:p>
            <a:pPr algn="r"/>
            <a:r>
              <a:rPr lang="en-US" sz="3200" dirty="0" smtClean="0"/>
              <a:t>competition with each </a:t>
            </a:r>
            <a:r>
              <a:rPr lang="en-US" sz="3200" dirty="0"/>
              <a:t>other.  </a:t>
            </a:r>
            <a:endParaRPr lang="en-US" sz="3200" dirty="0" smtClean="0"/>
          </a:p>
          <a:p>
            <a:pPr algn="r"/>
            <a:r>
              <a:rPr lang="en-US" sz="3200" dirty="0" smtClean="0"/>
              <a:t>Consequently, each </a:t>
            </a:r>
            <a:r>
              <a:rPr lang="en-US" sz="3200" dirty="0"/>
              <a:t>new </a:t>
            </a:r>
            <a:endParaRPr lang="en-US" sz="3200" dirty="0" smtClean="0"/>
          </a:p>
          <a:p>
            <a:pPr algn="r"/>
            <a:r>
              <a:rPr lang="en-US" sz="3200" dirty="0" smtClean="0"/>
              <a:t>variety or </a:t>
            </a:r>
            <a:r>
              <a:rPr lang="en-US" sz="3200" dirty="0"/>
              <a:t>species, </a:t>
            </a:r>
            <a:r>
              <a:rPr lang="en-US" sz="3200" dirty="0" smtClean="0"/>
              <a:t>during the </a:t>
            </a:r>
          </a:p>
          <a:p>
            <a:pPr algn="r"/>
            <a:r>
              <a:rPr lang="en-US" sz="3200" dirty="0" smtClean="0"/>
              <a:t>progress </a:t>
            </a:r>
            <a:r>
              <a:rPr lang="en-US" sz="3200" dirty="0"/>
              <a:t>of its </a:t>
            </a:r>
            <a:r>
              <a:rPr lang="en-US" sz="3200" dirty="0" smtClean="0"/>
              <a:t>formation</a:t>
            </a:r>
            <a:r>
              <a:rPr lang="en-US" sz="3200" dirty="0"/>
              <a:t>, </a:t>
            </a:r>
            <a:r>
              <a:rPr lang="en-US" sz="3200" dirty="0" smtClean="0"/>
              <a:t>will </a:t>
            </a:r>
          </a:p>
          <a:p>
            <a:pPr algn="r"/>
            <a:r>
              <a:rPr lang="en-US" sz="3200" dirty="0" smtClean="0"/>
              <a:t>generally press hardest </a:t>
            </a:r>
            <a:r>
              <a:rPr lang="en-US" sz="3200" dirty="0"/>
              <a:t>on </a:t>
            </a:r>
            <a:r>
              <a:rPr lang="en-US" sz="3200" dirty="0" smtClean="0"/>
              <a:t>its </a:t>
            </a:r>
          </a:p>
          <a:p>
            <a:pPr algn="r"/>
            <a:r>
              <a:rPr lang="en-US" sz="3200" dirty="0" smtClean="0"/>
              <a:t>nearest kindred</a:t>
            </a:r>
            <a:r>
              <a:rPr lang="en-US" sz="3200" dirty="0"/>
              <a:t>, </a:t>
            </a:r>
            <a:r>
              <a:rPr lang="en-US" sz="3200" dirty="0" smtClean="0"/>
              <a:t>and </a:t>
            </a:r>
            <a:r>
              <a:rPr lang="en-US" sz="3200" dirty="0"/>
              <a:t>tend </a:t>
            </a:r>
            <a:r>
              <a:rPr lang="en-US" sz="3200" dirty="0" smtClean="0"/>
              <a:t>to </a:t>
            </a:r>
          </a:p>
          <a:p>
            <a:pPr algn="r"/>
            <a:r>
              <a:rPr lang="en-US" sz="3200" dirty="0" smtClean="0"/>
              <a:t>exterminate </a:t>
            </a:r>
            <a:r>
              <a:rPr lang="en-US" sz="3200" dirty="0"/>
              <a:t>them</a:t>
            </a:r>
            <a:r>
              <a:rPr lang="en-US" sz="3200" dirty="0" smtClean="0"/>
              <a:t>.</a:t>
            </a:r>
            <a:endParaRPr lang="en-US" altLang="ja-JP" sz="3200" dirty="0">
              <a:solidFill>
                <a:srgbClr val="333333"/>
              </a:solidFill>
            </a:endParaRPr>
          </a:p>
          <a:p>
            <a:pPr algn="r"/>
            <a:r>
              <a:rPr lang="en-US" sz="3200" i="1" dirty="0">
                <a:solidFill>
                  <a:srgbClr val="333333"/>
                </a:solidFill>
              </a:rPr>
              <a:t>Charles Darwin</a:t>
            </a:r>
            <a:r>
              <a:rPr lang="en-US" sz="3200" dirty="0">
                <a:solidFill>
                  <a:srgbClr val="333333"/>
                </a:solidFill>
              </a:rPr>
              <a:t>, 1859</a:t>
            </a:r>
          </a:p>
        </p:txBody>
      </p:sp>
    </p:spTree>
    <p:extLst>
      <p:ext uri="{BB962C8B-B14F-4D97-AF65-F5344CB8AC3E}">
        <p14:creationId xmlns:p14="http://schemas.microsoft.com/office/powerpoint/2010/main" val="3626095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a:spLocks noChangeArrowheads="1"/>
          </p:cNvSpPr>
          <p:nvPr/>
        </p:nvSpPr>
        <p:spPr bwMode="auto">
          <a:xfrm>
            <a:off x="-141288" y="587375"/>
            <a:ext cx="8904288" cy="5508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r"/>
            <a:r>
              <a:rPr lang="en-US" altLang="ja-JP" sz="4400" dirty="0" smtClean="0"/>
              <a:t>Had </a:t>
            </a:r>
            <a:r>
              <a:rPr lang="en-US" altLang="ja-JP" sz="4400" dirty="0"/>
              <a:t>he [man] not been subjected during primeval times </a:t>
            </a:r>
          </a:p>
          <a:p>
            <a:pPr algn="r"/>
            <a:r>
              <a:rPr lang="en-US" sz="4400" dirty="0"/>
              <a:t>to natural selection, </a:t>
            </a:r>
          </a:p>
          <a:p>
            <a:pPr algn="r"/>
            <a:r>
              <a:rPr lang="en-US" sz="4400" dirty="0"/>
              <a:t>assuredly he would </a:t>
            </a:r>
          </a:p>
          <a:p>
            <a:pPr algn="r"/>
            <a:r>
              <a:rPr lang="en-US" sz="4400" dirty="0"/>
              <a:t>never have attained </a:t>
            </a:r>
          </a:p>
          <a:p>
            <a:pPr algn="r"/>
            <a:r>
              <a:rPr lang="en-US" sz="4400" dirty="0"/>
              <a:t>to his present rank. </a:t>
            </a:r>
            <a:endParaRPr lang="en-US" sz="4400" dirty="0">
              <a:solidFill>
                <a:srgbClr val="333333"/>
              </a:solidFill>
            </a:endParaRPr>
          </a:p>
          <a:p>
            <a:pPr algn="r"/>
            <a:endParaRPr lang="en-US" sz="4400" dirty="0">
              <a:solidFill>
                <a:srgbClr val="333333"/>
              </a:solidFill>
            </a:endParaRPr>
          </a:p>
          <a:p>
            <a:pPr algn="r"/>
            <a:r>
              <a:rPr lang="en-US" sz="4400" i="1" dirty="0">
                <a:solidFill>
                  <a:srgbClr val="333333"/>
                </a:solidFill>
              </a:rPr>
              <a:t>Charles Darwin</a:t>
            </a:r>
            <a:r>
              <a:rPr lang="en-US" sz="4400" dirty="0">
                <a:solidFill>
                  <a:srgbClr val="333333"/>
                </a:solidFill>
              </a:rPr>
              <a:t>, 1888</a:t>
            </a:r>
          </a:p>
        </p:txBody>
      </p:sp>
      <p:pic>
        <p:nvPicPr>
          <p:cNvPr id="32770" name="Picture 5" descr="Charles Darwin - clear back-1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366838"/>
            <a:ext cx="4064000" cy="549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7150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5472</TotalTime>
  <Words>3278</Words>
  <Application>Microsoft Office PowerPoint</Application>
  <PresentationFormat>On-screen Show (4:3)</PresentationFormat>
  <Paragraphs>253</Paragraphs>
  <Slides>43</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MS PGothic</vt:lpstr>
      <vt:lpstr>Book Antiqua</vt:lpstr>
      <vt:lpstr>Calibri</vt:lpstr>
      <vt:lpstr>HGS明朝E</vt:lpstr>
      <vt:lpstr>Lucida Grande</vt:lpstr>
      <vt:lpstr>Times</vt:lpstr>
      <vt:lpstr>Wingdings</vt:lpstr>
      <vt:lpstr>Hardcover</vt:lpstr>
      <vt:lpstr>PowerPoint Presentation</vt:lpstr>
      <vt:lpstr>PowerPoint Presentation</vt:lpstr>
      <vt:lpstr>Evolution  &amp; Society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Imago Dei</vt:lpstr>
      <vt:lpstr>PowerPoint Presentation</vt:lpstr>
      <vt:lpstr>PowerPoint Presentation</vt:lpstr>
      <vt:lpstr>PowerPoint Presentation</vt:lpstr>
      <vt:lpstr>PowerPoint Presentation</vt:lpstr>
      <vt:lpstr>PowerPoint Presentation</vt:lpstr>
      <vt:lpstr>PowerPoint Presentation</vt:lpstr>
      <vt:lpstr>Singer’s Logic</vt:lpstr>
      <vt:lpstr>PowerPoint Presentation</vt:lpstr>
      <vt:lpstr>PowerPoint Presentation</vt:lpstr>
      <vt:lpstr>PowerPoint Presentation</vt:lpstr>
      <vt:lpstr>PowerPoint Presentation</vt:lpstr>
      <vt:lpstr>PowerPoint Presentation</vt:lpstr>
      <vt:lpstr>PowerPoint Presentation</vt:lpstr>
      <vt:lpstr>Responsibility</vt:lpstr>
      <vt:lpstr>Responsibility</vt:lpstr>
      <vt:lpstr>Summary</vt:lpstr>
      <vt:lpstr>PowerPoint Presentation</vt:lpstr>
      <vt:lpstr>The End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LLU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Believing in the Creation Changes Everything</dc:title>
  <dc:creator>Tim Standish</dc:creator>
  <cp:lastModifiedBy>Doug</cp:lastModifiedBy>
  <cp:revision>112</cp:revision>
  <dcterms:created xsi:type="dcterms:W3CDTF">2012-10-16T16:37:37Z</dcterms:created>
  <dcterms:modified xsi:type="dcterms:W3CDTF">2017-07-14T03:29:58Z</dcterms:modified>
</cp:coreProperties>
</file>